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桂 中华" initials="桂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4" autoAdjust="0"/>
    <p:restoredTop sz="84977" autoAdjust="0"/>
  </p:normalViewPr>
  <p:slideViewPr>
    <p:cSldViewPr snapToGrid="0">
      <p:cViewPr varScale="1">
        <p:scale>
          <a:sx n="75" d="100"/>
          <a:sy n="75" d="100"/>
        </p:scale>
        <p:origin x="99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F35B-8559-4E63-84BE-9921DB6F4F08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7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7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0A214-C48E-4002-97A1-E67D9B0E23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104877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8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4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7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8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10489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2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4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7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8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0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873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3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</p:txBody>
      </p:sp>
      <p:sp>
        <p:nvSpPr>
          <p:cNvPr id="10487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104876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A214-C48E-4002-97A1-E67D9B0E238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860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610" name="文本框 4"/>
          <p:cNvSpPr txBox="1"/>
          <p:nvPr userDrawn="1"/>
        </p:nvSpPr>
        <p:spPr>
          <a:xfrm rot="19073417">
            <a:off x="-110574" y="144565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1" name="文本框 5"/>
          <p:cNvSpPr txBox="1"/>
          <p:nvPr userDrawn="1"/>
        </p:nvSpPr>
        <p:spPr>
          <a:xfrm rot="19073417">
            <a:off x="1711876" y="6977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2" name="文本框 6"/>
          <p:cNvSpPr txBox="1"/>
          <p:nvPr userDrawn="1"/>
        </p:nvSpPr>
        <p:spPr>
          <a:xfrm rot="19073417">
            <a:off x="116922" y="2687819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3" name="文本框 7"/>
          <p:cNvSpPr txBox="1"/>
          <p:nvPr userDrawn="1"/>
        </p:nvSpPr>
        <p:spPr>
          <a:xfrm rot="19073417">
            <a:off x="73574" y="392998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4" name="文本框 8"/>
          <p:cNvSpPr txBox="1"/>
          <p:nvPr userDrawn="1"/>
        </p:nvSpPr>
        <p:spPr>
          <a:xfrm rot="19073417">
            <a:off x="116924" y="517507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5" name="文本框 9"/>
          <p:cNvSpPr txBox="1"/>
          <p:nvPr userDrawn="1"/>
        </p:nvSpPr>
        <p:spPr>
          <a:xfrm rot="19073417">
            <a:off x="1711877" y="194137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6" name="文本框 10"/>
          <p:cNvSpPr txBox="1"/>
          <p:nvPr userDrawn="1"/>
        </p:nvSpPr>
        <p:spPr>
          <a:xfrm rot="19073417">
            <a:off x="1755224" y="31858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7" name="文本框 11"/>
          <p:cNvSpPr txBox="1"/>
          <p:nvPr userDrawn="1"/>
        </p:nvSpPr>
        <p:spPr>
          <a:xfrm rot="19073417">
            <a:off x="1841921" y="442947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8" name="文本框 13"/>
          <p:cNvSpPr txBox="1"/>
          <p:nvPr userDrawn="1"/>
        </p:nvSpPr>
        <p:spPr>
          <a:xfrm rot="19073417">
            <a:off x="3178726" y="155209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19" name="文本框 14"/>
          <p:cNvSpPr txBox="1"/>
          <p:nvPr userDrawn="1"/>
        </p:nvSpPr>
        <p:spPr>
          <a:xfrm rot="19073417">
            <a:off x="5001176" y="8041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0" name="文本框 15"/>
          <p:cNvSpPr txBox="1"/>
          <p:nvPr userDrawn="1"/>
        </p:nvSpPr>
        <p:spPr>
          <a:xfrm rot="19073417">
            <a:off x="3406222" y="279425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1" name="文本框 16"/>
          <p:cNvSpPr txBox="1"/>
          <p:nvPr userDrawn="1"/>
        </p:nvSpPr>
        <p:spPr>
          <a:xfrm rot="19073417">
            <a:off x="3362874" y="403642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2" name="文本框 17"/>
          <p:cNvSpPr txBox="1"/>
          <p:nvPr userDrawn="1"/>
        </p:nvSpPr>
        <p:spPr>
          <a:xfrm rot="19073417">
            <a:off x="5001177" y="204781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3" name="文本框 18"/>
          <p:cNvSpPr txBox="1"/>
          <p:nvPr userDrawn="1"/>
        </p:nvSpPr>
        <p:spPr>
          <a:xfrm rot="19073417">
            <a:off x="5044524" y="32922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4" name="文本框 19"/>
          <p:cNvSpPr txBox="1"/>
          <p:nvPr userDrawn="1"/>
        </p:nvSpPr>
        <p:spPr>
          <a:xfrm rot="19073417">
            <a:off x="5131221" y="453591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5" name="文本框 20"/>
          <p:cNvSpPr txBox="1"/>
          <p:nvPr userDrawn="1"/>
        </p:nvSpPr>
        <p:spPr>
          <a:xfrm rot="19073417">
            <a:off x="6580378" y="158516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6" name="文本框 21"/>
          <p:cNvSpPr txBox="1"/>
          <p:nvPr userDrawn="1"/>
        </p:nvSpPr>
        <p:spPr>
          <a:xfrm rot="19073417">
            <a:off x="8402828" y="8372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7" name="文本框 22"/>
          <p:cNvSpPr txBox="1"/>
          <p:nvPr userDrawn="1"/>
        </p:nvSpPr>
        <p:spPr>
          <a:xfrm rot="19073417">
            <a:off x="6807874" y="282733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8" name="文本框 23"/>
          <p:cNvSpPr txBox="1"/>
          <p:nvPr userDrawn="1"/>
        </p:nvSpPr>
        <p:spPr>
          <a:xfrm rot="19073417">
            <a:off x="6764526" y="406949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29" name="文本框 24"/>
          <p:cNvSpPr txBox="1"/>
          <p:nvPr userDrawn="1"/>
        </p:nvSpPr>
        <p:spPr>
          <a:xfrm rot="19073417">
            <a:off x="8402829" y="20808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0" name="文本框 25"/>
          <p:cNvSpPr txBox="1"/>
          <p:nvPr userDrawn="1"/>
        </p:nvSpPr>
        <p:spPr>
          <a:xfrm rot="19073417">
            <a:off x="8446176" y="33253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1" name="文本框 26"/>
          <p:cNvSpPr txBox="1"/>
          <p:nvPr userDrawn="1"/>
        </p:nvSpPr>
        <p:spPr>
          <a:xfrm rot="19073417">
            <a:off x="8532873" y="456898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2" name="文本框 27"/>
          <p:cNvSpPr txBox="1"/>
          <p:nvPr userDrawn="1"/>
        </p:nvSpPr>
        <p:spPr>
          <a:xfrm rot="19073417">
            <a:off x="3350176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3" name="文本框 28"/>
          <p:cNvSpPr txBox="1"/>
          <p:nvPr userDrawn="1"/>
        </p:nvSpPr>
        <p:spPr>
          <a:xfrm rot="19073417">
            <a:off x="6879077" y="517390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4" name="文本框 29"/>
          <p:cNvSpPr txBox="1"/>
          <p:nvPr userDrawn="1"/>
        </p:nvSpPr>
        <p:spPr>
          <a:xfrm rot="19073417">
            <a:off x="10041128" y="14421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5" name="文本框 30"/>
          <p:cNvSpPr txBox="1"/>
          <p:nvPr userDrawn="1"/>
        </p:nvSpPr>
        <p:spPr>
          <a:xfrm rot="19073417">
            <a:off x="10041129" y="268580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6" name="文本框 31"/>
          <p:cNvSpPr txBox="1"/>
          <p:nvPr userDrawn="1"/>
        </p:nvSpPr>
        <p:spPr>
          <a:xfrm rot="19073417">
            <a:off x="10084476" y="39302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37" name="文本框 32"/>
          <p:cNvSpPr txBox="1"/>
          <p:nvPr userDrawn="1"/>
        </p:nvSpPr>
        <p:spPr>
          <a:xfrm rot="19073417">
            <a:off x="10171173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3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3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1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2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2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0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9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5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865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4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4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1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1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1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9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9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9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9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899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2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4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046" name="文本框 4"/>
          <p:cNvSpPr txBox="1"/>
          <p:nvPr userDrawn="1"/>
        </p:nvSpPr>
        <p:spPr>
          <a:xfrm rot="19073417">
            <a:off x="-110574" y="144565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47" name="文本框 5"/>
          <p:cNvSpPr txBox="1"/>
          <p:nvPr userDrawn="1"/>
        </p:nvSpPr>
        <p:spPr>
          <a:xfrm rot="19073417">
            <a:off x="1711876" y="6977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48" name="文本框 6"/>
          <p:cNvSpPr txBox="1"/>
          <p:nvPr userDrawn="1"/>
        </p:nvSpPr>
        <p:spPr>
          <a:xfrm rot="19073417">
            <a:off x="116922" y="2687819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49" name="文本框 7"/>
          <p:cNvSpPr txBox="1"/>
          <p:nvPr userDrawn="1"/>
        </p:nvSpPr>
        <p:spPr>
          <a:xfrm rot="19073417">
            <a:off x="73574" y="392998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0" name="文本框 8"/>
          <p:cNvSpPr txBox="1"/>
          <p:nvPr userDrawn="1"/>
        </p:nvSpPr>
        <p:spPr>
          <a:xfrm rot="19073417">
            <a:off x="116924" y="517507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1" name="文本框 9"/>
          <p:cNvSpPr txBox="1"/>
          <p:nvPr userDrawn="1"/>
        </p:nvSpPr>
        <p:spPr>
          <a:xfrm rot="19073417">
            <a:off x="1711877" y="194137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2" name="文本框 10"/>
          <p:cNvSpPr txBox="1"/>
          <p:nvPr userDrawn="1"/>
        </p:nvSpPr>
        <p:spPr>
          <a:xfrm rot="19073417">
            <a:off x="1755224" y="31858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3" name="文本框 11"/>
          <p:cNvSpPr txBox="1"/>
          <p:nvPr userDrawn="1"/>
        </p:nvSpPr>
        <p:spPr>
          <a:xfrm rot="19073417">
            <a:off x="1841921" y="442947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4" name="文本框 13"/>
          <p:cNvSpPr txBox="1"/>
          <p:nvPr userDrawn="1"/>
        </p:nvSpPr>
        <p:spPr>
          <a:xfrm rot="19073417">
            <a:off x="3178726" y="155209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5" name="文本框 14"/>
          <p:cNvSpPr txBox="1"/>
          <p:nvPr userDrawn="1"/>
        </p:nvSpPr>
        <p:spPr>
          <a:xfrm rot="19073417">
            <a:off x="5001176" y="8041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6" name="文本框 15"/>
          <p:cNvSpPr txBox="1"/>
          <p:nvPr userDrawn="1"/>
        </p:nvSpPr>
        <p:spPr>
          <a:xfrm rot="19073417">
            <a:off x="3406222" y="279425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7" name="文本框 16"/>
          <p:cNvSpPr txBox="1"/>
          <p:nvPr userDrawn="1"/>
        </p:nvSpPr>
        <p:spPr>
          <a:xfrm rot="19073417">
            <a:off x="3362874" y="403642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8" name="文本框 17"/>
          <p:cNvSpPr txBox="1"/>
          <p:nvPr userDrawn="1"/>
        </p:nvSpPr>
        <p:spPr>
          <a:xfrm rot="19073417">
            <a:off x="5001177" y="204781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59" name="文本框 18"/>
          <p:cNvSpPr txBox="1"/>
          <p:nvPr userDrawn="1"/>
        </p:nvSpPr>
        <p:spPr>
          <a:xfrm rot="19073417">
            <a:off x="5044524" y="32922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0" name="文本框 19"/>
          <p:cNvSpPr txBox="1"/>
          <p:nvPr userDrawn="1"/>
        </p:nvSpPr>
        <p:spPr>
          <a:xfrm rot="19073417">
            <a:off x="5131221" y="453591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1" name="文本框 20"/>
          <p:cNvSpPr txBox="1"/>
          <p:nvPr userDrawn="1"/>
        </p:nvSpPr>
        <p:spPr>
          <a:xfrm rot="19073417">
            <a:off x="6580378" y="158516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2" name="文本框 21"/>
          <p:cNvSpPr txBox="1"/>
          <p:nvPr userDrawn="1"/>
        </p:nvSpPr>
        <p:spPr>
          <a:xfrm rot="19073417">
            <a:off x="8402828" y="8372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3" name="文本框 22"/>
          <p:cNvSpPr txBox="1"/>
          <p:nvPr userDrawn="1"/>
        </p:nvSpPr>
        <p:spPr>
          <a:xfrm rot="19073417">
            <a:off x="6807874" y="282733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4" name="文本框 23"/>
          <p:cNvSpPr txBox="1"/>
          <p:nvPr userDrawn="1"/>
        </p:nvSpPr>
        <p:spPr>
          <a:xfrm rot="19073417">
            <a:off x="6764526" y="406949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5" name="文本框 24"/>
          <p:cNvSpPr txBox="1"/>
          <p:nvPr userDrawn="1"/>
        </p:nvSpPr>
        <p:spPr>
          <a:xfrm rot="19073417">
            <a:off x="8402829" y="20808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6" name="文本框 25"/>
          <p:cNvSpPr txBox="1"/>
          <p:nvPr userDrawn="1"/>
        </p:nvSpPr>
        <p:spPr>
          <a:xfrm rot="19073417">
            <a:off x="8446176" y="33253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7" name="文本框 26"/>
          <p:cNvSpPr txBox="1"/>
          <p:nvPr userDrawn="1"/>
        </p:nvSpPr>
        <p:spPr>
          <a:xfrm rot="19073417">
            <a:off x="8532873" y="456898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8" name="文本框 27"/>
          <p:cNvSpPr txBox="1"/>
          <p:nvPr userDrawn="1"/>
        </p:nvSpPr>
        <p:spPr>
          <a:xfrm rot="19073417">
            <a:off x="3350176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69" name="文本框 28"/>
          <p:cNvSpPr txBox="1"/>
          <p:nvPr userDrawn="1"/>
        </p:nvSpPr>
        <p:spPr>
          <a:xfrm rot="19073417">
            <a:off x="6879077" y="517390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70" name="文本框 29"/>
          <p:cNvSpPr txBox="1"/>
          <p:nvPr userDrawn="1"/>
        </p:nvSpPr>
        <p:spPr>
          <a:xfrm rot="19073417">
            <a:off x="10041128" y="14421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71" name="文本框 30"/>
          <p:cNvSpPr txBox="1"/>
          <p:nvPr userDrawn="1"/>
        </p:nvSpPr>
        <p:spPr>
          <a:xfrm rot="19073417">
            <a:off x="10041129" y="268580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72" name="文本框 31"/>
          <p:cNvSpPr txBox="1"/>
          <p:nvPr userDrawn="1"/>
        </p:nvSpPr>
        <p:spPr>
          <a:xfrm rot="19073417">
            <a:off x="10084476" y="39302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9073" name="文本框 32"/>
          <p:cNvSpPr txBox="1"/>
          <p:nvPr userDrawn="1"/>
        </p:nvSpPr>
        <p:spPr>
          <a:xfrm rot="19073417">
            <a:off x="10171173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00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90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1DEAF-575F-4D9B-B9F1-031B18AB6C3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04857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8618-6DB2-4458-A432-2DB0377AAE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579" name="文本框 6"/>
          <p:cNvSpPr txBox="1"/>
          <p:nvPr userDrawn="1"/>
        </p:nvSpPr>
        <p:spPr>
          <a:xfrm rot="19073417">
            <a:off x="-110574" y="144565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0" name="文本框 7"/>
          <p:cNvSpPr txBox="1"/>
          <p:nvPr userDrawn="1"/>
        </p:nvSpPr>
        <p:spPr>
          <a:xfrm rot="19073417">
            <a:off x="1711876" y="6977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1" name="文本框 8"/>
          <p:cNvSpPr txBox="1"/>
          <p:nvPr userDrawn="1"/>
        </p:nvSpPr>
        <p:spPr>
          <a:xfrm rot="19073417">
            <a:off x="116922" y="2687819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2" name="文本框 9"/>
          <p:cNvSpPr txBox="1"/>
          <p:nvPr userDrawn="1"/>
        </p:nvSpPr>
        <p:spPr>
          <a:xfrm rot="19073417">
            <a:off x="73574" y="392998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3" name="文本框 10"/>
          <p:cNvSpPr txBox="1"/>
          <p:nvPr userDrawn="1"/>
        </p:nvSpPr>
        <p:spPr>
          <a:xfrm rot="19073417">
            <a:off x="116924" y="517507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4" name="文本框 11"/>
          <p:cNvSpPr txBox="1"/>
          <p:nvPr userDrawn="1"/>
        </p:nvSpPr>
        <p:spPr>
          <a:xfrm rot="19073417">
            <a:off x="1711877" y="194137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5" name="文本框 12"/>
          <p:cNvSpPr txBox="1"/>
          <p:nvPr userDrawn="1"/>
        </p:nvSpPr>
        <p:spPr>
          <a:xfrm rot="19073417">
            <a:off x="1755224" y="318585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6" name="文本框 13"/>
          <p:cNvSpPr txBox="1"/>
          <p:nvPr userDrawn="1"/>
        </p:nvSpPr>
        <p:spPr>
          <a:xfrm rot="19073417">
            <a:off x="1841921" y="442947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7" name="文本框 14"/>
          <p:cNvSpPr txBox="1"/>
          <p:nvPr userDrawn="1"/>
        </p:nvSpPr>
        <p:spPr>
          <a:xfrm rot="19073417">
            <a:off x="3178726" y="155209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8" name="文本框 15"/>
          <p:cNvSpPr txBox="1"/>
          <p:nvPr userDrawn="1"/>
        </p:nvSpPr>
        <p:spPr>
          <a:xfrm rot="19073417">
            <a:off x="5001176" y="8041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89" name="文本框 16"/>
          <p:cNvSpPr txBox="1"/>
          <p:nvPr userDrawn="1"/>
        </p:nvSpPr>
        <p:spPr>
          <a:xfrm rot="19073417">
            <a:off x="3406222" y="279425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0" name="文本框 17"/>
          <p:cNvSpPr txBox="1"/>
          <p:nvPr userDrawn="1"/>
        </p:nvSpPr>
        <p:spPr>
          <a:xfrm rot="19073417">
            <a:off x="3362874" y="403642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1" name="文本框 18"/>
          <p:cNvSpPr txBox="1"/>
          <p:nvPr userDrawn="1"/>
        </p:nvSpPr>
        <p:spPr>
          <a:xfrm rot="19073417">
            <a:off x="5001177" y="204781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2" name="文本框 19"/>
          <p:cNvSpPr txBox="1"/>
          <p:nvPr userDrawn="1"/>
        </p:nvSpPr>
        <p:spPr>
          <a:xfrm rot="19073417">
            <a:off x="5044524" y="32922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3" name="文本框 20"/>
          <p:cNvSpPr txBox="1"/>
          <p:nvPr userDrawn="1"/>
        </p:nvSpPr>
        <p:spPr>
          <a:xfrm rot="19073417">
            <a:off x="5131221" y="453591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4" name="文本框 21"/>
          <p:cNvSpPr txBox="1"/>
          <p:nvPr userDrawn="1"/>
        </p:nvSpPr>
        <p:spPr>
          <a:xfrm rot="19073417">
            <a:off x="6580378" y="158516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5" name="文本框 22"/>
          <p:cNvSpPr txBox="1"/>
          <p:nvPr userDrawn="1"/>
        </p:nvSpPr>
        <p:spPr>
          <a:xfrm rot="19073417">
            <a:off x="8402828" y="8372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6" name="文本框 23"/>
          <p:cNvSpPr txBox="1"/>
          <p:nvPr userDrawn="1"/>
        </p:nvSpPr>
        <p:spPr>
          <a:xfrm rot="19073417">
            <a:off x="6807874" y="282733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7" name="文本框 24"/>
          <p:cNvSpPr txBox="1"/>
          <p:nvPr userDrawn="1"/>
        </p:nvSpPr>
        <p:spPr>
          <a:xfrm rot="19073417">
            <a:off x="6764526" y="406949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8" name="文本框 25"/>
          <p:cNvSpPr txBox="1"/>
          <p:nvPr userDrawn="1"/>
        </p:nvSpPr>
        <p:spPr>
          <a:xfrm rot="19073417">
            <a:off x="8402829" y="208089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599" name="文本框 26"/>
          <p:cNvSpPr txBox="1"/>
          <p:nvPr userDrawn="1"/>
        </p:nvSpPr>
        <p:spPr>
          <a:xfrm rot="19073417">
            <a:off x="8446176" y="3325363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0" name="文本框 27"/>
          <p:cNvSpPr txBox="1"/>
          <p:nvPr userDrawn="1"/>
        </p:nvSpPr>
        <p:spPr>
          <a:xfrm rot="19073417">
            <a:off x="8532873" y="456898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1" name="文本框 28"/>
          <p:cNvSpPr txBox="1"/>
          <p:nvPr userDrawn="1"/>
        </p:nvSpPr>
        <p:spPr>
          <a:xfrm rot="19073417">
            <a:off x="3350176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2" name="文本框 29"/>
          <p:cNvSpPr txBox="1"/>
          <p:nvPr userDrawn="1"/>
        </p:nvSpPr>
        <p:spPr>
          <a:xfrm rot="19073417">
            <a:off x="6879077" y="517390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3" name="文本框 30"/>
          <p:cNvSpPr txBox="1"/>
          <p:nvPr userDrawn="1"/>
        </p:nvSpPr>
        <p:spPr>
          <a:xfrm rot="19073417">
            <a:off x="10041128" y="14421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4" name="文本框 31"/>
          <p:cNvSpPr txBox="1"/>
          <p:nvPr userDrawn="1"/>
        </p:nvSpPr>
        <p:spPr>
          <a:xfrm rot="19073417">
            <a:off x="10041129" y="268580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5" name="文本框 32"/>
          <p:cNvSpPr txBox="1"/>
          <p:nvPr userDrawn="1"/>
        </p:nvSpPr>
        <p:spPr>
          <a:xfrm rot="19073417">
            <a:off x="10084476" y="3930281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  <p:sp>
        <p:nvSpPr>
          <p:cNvPr id="1048606" name="文本框 33"/>
          <p:cNvSpPr txBox="1"/>
          <p:nvPr userDrawn="1"/>
        </p:nvSpPr>
        <p:spPr>
          <a:xfrm rot="19073417">
            <a:off x="10171173" y="5173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先进编译实验室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hyperlink" Target="https://llvm.org/docs/tutorial/MyFirstLanguageFrontend/LangImpl02.html" TargetMode="External"/><Relationship Id="rId5" Type="http://schemas.openxmlformats.org/officeDocument/2006/relationships/hyperlink" Target="https://llvm.org/docs/tutorial/MyFirstLanguageFrontend/LangImpl01.htm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任意多边形 22"/>
          <p:cNvSpPr/>
          <p:nvPr/>
        </p:nvSpPr>
        <p:spPr bwMode="auto">
          <a:xfrm>
            <a:off x="2" y="189"/>
            <a:ext cx="3404924" cy="6867783"/>
          </a:xfrm>
          <a:custGeom>
            <a:avLst/>
            <a:gdLst>
              <a:gd name="connsiteX0" fmla="*/ 0 w 9922865"/>
              <a:gd name="connsiteY0" fmla="*/ 0 h 7492075"/>
              <a:gd name="connsiteX1" fmla="*/ 9922865 w 9922865"/>
              <a:gd name="connsiteY1" fmla="*/ 0 h 7492075"/>
              <a:gd name="connsiteX2" fmla="*/ 1647718 w 9922865"/>
              <a:gd name="connsiteY2" fmla="*/ 7492075 h 7492075"/>
              <a:gd name="connsiteX3" fmla="*/ 0 w 9922865"/>
              <a:gd name="connsiteY3" fmla="*/ 7492075 h 7492075"/>
              <a:gd name="connsiteX0" fmla="*/ 0 w 4261582"/>
              <a:gd name="connsiteY0" fmla="*/ 0 h 7492075"/>
              <a:gd name="connsiteX1" fmla="*/ 4261582 w 4261582"/>
              <a:gd name="connsiteY1" fmla="*/ 11100 h 7492075"/>
              <a:gd name="connsiteX2" fmla="*/ 1647718 w 4261582"/>
              <a:gd name="connsiteY2" fmla="*/ 7492075 h 7492075"/>
              <a:gd name="connsiteX3" fmla="*/ 0 w 4261582"/>
              <a:gd name="connsiteY3" fmla="*/ 7492075 h 7492075"/>
              <a:gd name="connsiteX4" fmla="*/ 0 w 4261582"/>
              <a:gd name="connsiteY4" fmla="*/ 0 h 7492075"/>
              <a:gd name="connsiteX0" fmla="*/ 0 w 4261582"/>
              <a:gd name="connsiteY0" fmla="*/ 0 h 7503175"/>
              <a:gd name="connsiteX1" fmla="*/ 4261582 w 4261582"/>
              <a:gd name="connsiteY1" fmla="*/ 11100 h 7503175"/>
              <a:gd name="connsiteX2" fmla="*/ 1147825 w 4261582"/>
              <a:gd name="connsiteY2" fmla="*/ 7503175 h 7503175"/>
              <a:gd name="connsiteX3" fmla="*/ 0 w 4261582"/>
              <a:gd name="connsiteY3" fmla="*/ 7492075 h 7503175"/>
              <a:gd name="connsiteX4" fmla="*/ 0 w 4261582"/>
              <a:gd name="connsiteY4" fmla="*/ 0 h 7503175"/>
              <a:gd name="connsiteX0" fmla="*/ 0 w 4298258"/>
              <a:gd name="connsiteY0" fmla="*/ 0 h 7503175"/>
              <a:gd name="connsiteX1" fmla="*/ 4298258 w 4298258"/>
              <a:gd name="connsiteY1" fmla="*/ 241 h 7503175"/>
              <a:gd name="connsiteX2" fmla="*/ 1147825 w 4298258"/>
              <a:gd name="connsiteY2" fmla="*/ 7503175 h 7503175"/>
              <a:gd name="connsiteX3" fmla="*/ 0 w 4298258"/>
              <a:gd name="connsiteY3" fmla="*/ 7492075 h 7503175"/>
              <a:gd name="connsiteX4" fmla="*/ 0 w 4298258"/>
              <a:gd name="connsiteY4" fmla="*/ 0 h 7503175"/>
              <a:gd name="connsiteX0" fmla="*/ 0 w 4237129"/>
              <a:gd name="connsiteY0" fmla="*/ 0 h 7503175"/>
              <a:gd name="connsiteX1" fmla="*/ 4237129 w 4237129"/>
              <a:gd name="connsiteY1" fmla="*/ 241 h 7503175"/>
              <a:gd name="connsiteX2" fmla="*/ 1147825 w 4237129"/>
              <a:gd name="connsiteY2" fmla="*/ 7503175 h 7503175"/>
              <a:gd name="connsiteX3" fmla="*/ 0 w 4237129"/>
              <a:gd name="connsiteY3" fmla="*/ 7492075 h 7503175"/>
              <a:gd name="connsiteX4" fmla="*/ 0 w 4237129"/>
              <a:gd name="connsiteY4" fmla="*/ 0 h 7503175"/>
              <a:gd name="connsiteX0" fmla="*/ 0 w 4163775"/>
              <a:gd name="connsiteY0" fmla="*/ 0 h 7503175"/>
              <a:gd name="connsiteX1" fmla="*/ 4163775 w 4163775"/>
              <a:gd name="connsiteY1" fmla="*/ 11100 h 7503175"/>
              <a:gd name="connsiteX2" fmla="*/ 1147825 w 4163775"/>
              <a:gd name="connsiteY2" fmla="*/ 7503175 h 7503175"/>
              <a:gd name="connsiteX3" fmla="*/ 0 w 4163775"/>
              <a:gd name="connsiteY3" fmla="*/ 7492075 h 7503175"/>
              <a:gd name="connsiteX4" fmla="*/ 0 w 4163775"/>
              <a:gd name="connsiteY4" fmla="*/ 0 h 7503175"/>
              <a:gd name="connsiteX0" fmla="*/ 0 w 4139324"/>
              <a:gd name="connsiteY0" fmla="*/ 0 h 7503175"/>
              <a:gd name="connsiteX1" fmla="*/ 4139324 w 4139324"/>
              <a:gd name="connsiteY1" fmla="*/ 241 h 7503175"/>
              <a:gd name="connsiteX2" fmla="*/ 1147825 w 4139324"/>
              <a:gd name="connsiteY2" fmla="*/ 7503175 h 7503175"/>
              <a:gd name="connsiteX3" fmla="*/ 0 w 4139324"/>
              <a:gd name="connsiteY3" fmla="*/ 7492075 h 7503175"/>
              <a:gd name="connsiteX4" fmla="*/ 0 w 4139324"/>
              <a:gd name="connsiteY4" fmla="*/ 0 h 7503175"/>
              <a:gd name="connsiteX0" fmla="*/ 0 w 4188227"/>
              <a:gd name="connsiteY0" fmla="*/ 0 h 7503175"/>
              <a:gd name="connsiteX1" fmla="*/ 4188227 w 4188227"/>
              <a:gd name="connsiteY1" fmla="*/ 241 h 7503175"/>
              <a:gd name="connsiteX2" fmla="*/ 1147825 w 4188227"/>
              <a:gd name="connsiteY2" fmla="*/ 7503175 h 7503175"/>
              <a:gd name="connsiteX3" fmla="*/ 0 w 4188227"/>
              <a:gd name="connsiteY3" fmla="*/ 7492075 h 7503175"/>
              <a:gd name="connsiteX4" fmla="*/ 0 w 4188227"/>
              <a:gd name="connsiteY4" fmla="*/ 0 h 750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227" h="7503175">
                <a:moveTo>
                  <a:pt x="0" y="0"/>
                </a:moveTo>
                <a:lnTo>
                  <a:pt x="4188227" y="241"/>
                </a:lnTo>
                <a:lnTo>
                  <a:pt x="1147825" y="7503175"/>
                </a:lnTo>
                <a:lnTo>
                  <a:pt x="0" y="749207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1913" tIns="60956" rIns="121913" bIns="60956" numCol="1" anchor="t" anchorCtr="0" compatLnSpc="1">
            <a:noAutofit/>
          </a:bodyPr>
          <a:lstStyle/>
          <a:p>
            <a:endParaRPr lang="zh-CN" altLang="en-US" sz="1707">
              <a:cs typeface="+mn-ea"/>
              <a:sym typeface="+mn-lt"/>
            </a:endParaRPr>
          </a:p>
        </p:txBody>
      </p:sp>
      <p:sp>
        <p:nvSpPr>
          <p:cNvPr id="1048639" name="任意多边形 24"/>
          <p:cNvSpPr/>
          <p:nvPr/>
        </p:nvSpPr>
        <p:spPr bwMode="auto">
          <a:xfrm>
            <a:off x="0" y="0"/>
            <a:ext cx="2894115" cy="6867561"/>
          </a:xfrm>
          <a:custGeom>
            <a:avLst/>
            <a:gdLst>
              <a:gd name="connsiteX0" fmla="*/ 0 w 9219111"/>
              <a:gd name="connsiteY0" fmla="*/ 0 h 7492076"/>
              <a:gd name="connsiteX1" fmla="*/ 9219111 w 9219111"/>
              <a:gd name="connsiteY1" fmla="*/ 0 h 7492076"/>
              <a:gd name="connsiteX2" fmla="*/ 948639 w 9219111"/>
              <a:gd name="connsiteY2" fmla="*/ 7492076 h 7492076"/>
              <a:gd name="connsiteX3" fmla="*/ 0 w 9219111"/>
              <a:gd name="connsiteY3" fmla="*/ 7492076 h 7492076"/>
              <a:gd name="connsiteX0" fmla="*/ 0 w 9219111"/>
              <a:gd name="connsiteY0" fmla="*/ 0 h 7514276"/>
              <a:gd name="connsiteX1" fmla="*/ 9219111 w 9219111"/>
              <a:gd name="connsiteY1" fmla="*/ 0 h 7514276"/>
              <a:gd name="connsiteX2" fmla="*/ 505931 w 9219111"/>
              <a:gd name="connsiteY2" fmla="*/ 7514276 h 7514276"/>
              <a:gd name="connsiteX3" fmla="*/ 0 w 9219111"/>
              <a:gd name="connsiteY3" fmla="*/ 7492076 h 7514276"/>
              <a:gd name="connsiteX4" fmla="*/ 0 w 9219111"/>
              <a:gd name="connsiteY4" fmla="*/ 0 h 7514276"/>
              <a:gd name="connsiteX0" fmla="*/ 0 w 3603053"/>
              <a:gd name="connsiteY0" fmla="*/ 0 h 7514276"/>
              <a:gd name="connsiteX1" fmla="*/ 3603053 w 3603053"/>
              <a:gd name="connsiteY1" fmla="*/ 22200 h 7514276"/>
              <a:gd name="connsiteX2" fmla="*/ 505931 w 3603053"/>
              <a:gd name="connsiteY2" fmla="*/ 7514276 h 7514276"/>
              <a:gd name="connsiteX3" fmla="*/ 0 w 3603053"/>
              <a:gd name="connsiteY3" fmla="*/ 7492076 h 7514276"/>
              <a:gd name="connsiteX4" fmla="*/ 0 w 3603053"/>
              <a:gd name="connsiteY4" fmla="*/ 0 h 7514276"/>
              <a:gd name="connsiteX0" fmla="*/ 0 w 3603053"/>
              <a:gd name="connsiteY0" fmla="*/ 0 h 7514276"/>
              <a:gd name="connsiteX1" fmla="*/ 3603053 w 3603053"/>
              <a:gd name="connsiteY1" fmla="*/ 22200 h 7514276"/>
              <a:gd name="connsiteX2" fmla="*/ 505931 w 3603053"/>
              <a:gd name="connsiteY2" fmla="*/ 7514276 h 7514276"/>
              <a:gd name="connsiteX3" fmla="*/ 0 w 3603053"/>
              <a:gd name="connsiteY3" fmla="*/ 7492076 h 7514276"/>
              <a:gd name="connsiteX4" fmla="*/ 0 w 3603053"/>
              <a:gd name="connsiteY4" fmla="*/ 0 h 7514276"/>
              <a:gd name="connsiteX0" fmla="*/ 0 w 3603053"/>
              <a:gd name="connsiteY0" fmla="*/ 0 h 7514276"/>
              <a:gd name="connsiteX1" fmla="*/ 3603053 w 3603053"/>
              <a:gd name="connsiteY1" fmla="*/ 11341 h 7514276"/>
              <a:gd name="connsiteX2" fmla="*/ 505931 w 3603053"/>
              <a:gd name="connsiteY2" fmla="*/ 7514276 h 7514276"/>
              <a:gd name="connsiteX3" fmla="*/ 0 w 3603053"/>
              <a:gd name="connsiteY3" fmla="*/ 7492076 h 7514276"/>
              <a:gd name="connsiteX4" fmla="*/ 0 w 3603053"/>
              <a:gd name="connsiteY4" fmla="*/ 0 h 7514276"/>
              <a:gd name="connsiteX0" fmla="*/ 0 w 3603053"/>
              <a:gd name="connsiteY0" fmla="*/ 0 h 7492558"/>
              <a:gd name="connsiteX1" fmla="*/ 3603053 w 3603053"/>
              <a:gd name="connsiteY1" fmla="*/ 11341 h 7492558"/>
              <a:gd name="connsiteX2" fmla="*/ 518305 w 3603053"/>
              <a:gd name="connsiteY2" fmla="*/ 7492558 h 7492558"/>
              <a:gd name="connsiteX3" fmla="*/ 0 w 3603053"/>
              <a:gd name="connsiteY3" fmla="*/ 7492076 h 7492558"/>
              <a:gd name="connsiteX4" fmla="*/ 0 w 3603053"/>
              <a:gd name="connsiteY4" fmla="*/ 0 h 7492558"/>
              <a:gd name="connsiteX0" fmla="*/ 0 w 3603053"/>
              <a:gd name="connsiteY0" fmla="*/ 10376 h 7502934"/>
              <a:gd name="connsiteX1" fmla="*/ 3603053 w 3603053"/>
              <a:gd name="connsiteY1" fmla="*/ 0 h 7502934"/>
              <a:gd name="connsiteX2" fmla="*/ 518305 w 3603053"/>
              <a:gd name="connsiteY2" fmla="*/ 7502934 h 7502934"/>
              <a:gd name="connsiteX3" fmla="*/ 0 w 3603053"/>
              <a:gd name="connsiteY3" fmla="*/ 7502452 h 7502934"/>
              <a:gd name="connsiteX4" fmla="*/ 0 w 3603053"/>
              <a:gd name="connsiteY4" fmla="*/ 10376 h 750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053" h="7502934">
                <a:moveTo>
                  <a:pt x="0" y="10376"/>
                </a:moveTo>
                <a:lnTo>
                  <a:pt x="3603053" y="0"/>
                </a:lnTo>
                <a:lnTo>
                  <a:pt x="518305" y="7502934"/>
                </a:lnTo>
                <a:lnTo>
                  <a:pt x="0" y="7502452"/>
                </a:lnTo>
                <a:lnTo>
                  <a:pt x="0" y="10376"/>
                </a:lnTo>
                <a:close/>
              </a:path>
            </a:pathLst>
          </a:custGeom>
          <a:solidFill>
            <a:srgbClr val="3A4795"/>
          </a:solidFill>
          <a:ln w="0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>
            <a:noAutofit/>
          </a:bodyPr>
          <a:lstStyle/>
          <a:p>
            <a:endParaRPr lang="zh-CN" altLang="en-US" sz="1707">
              <a:cs typeface="+mn-ea"/>
              <a:sym typeface="+mn-lt"/>
            </a:endParaRPr>
          </a:p>
        </p:txBody>
      </p:sp>
      <p:sp>
        <p:nvSpPr>
          <p:cNvPr id="1048640" name="矩形 259"/>
          <p:cNvSpPr>
            <a:spLocks noChangeArrowheads="1"/>
          </p:cNvSpPr>
          <p:nvPr/>
        </p:nvSpPr>
        <p:spPr bwMode="auto">
          <a:xfrm>
            <a:off x="3802994" y="3039288"/>
            <a:ext cx="6052164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1219170">
              <a:buNone/>
            </a:pPr>
            <a:r>
              <a:rPr lang="en-US" altLang="zh-CN" sz="6000" b="1" dirty="0">
                <a:solidFill>
                  <a:srgbClr val="3A4795"/>
                </a:solidFill>
              </a:rPr>
              <a:t>MLIR</a:t>
            </a:r>
            <a:endParaRPr lang="zh-CN" altLang="en-US" sz="6000" b="1" dirty="0">
              <a:solidFill>
                <a:srgbClr val="3A4795"/>
              </a:solidFill>
            </a:endParaRPr>
          </a:p>
        </p:txBody>
      </p:sp>
      <p:sp>
        <p:nvSpPr>
          <p:cNvPr id="1048641" name="TextBox 43"/>
          <p:cNvSpPr txBox="1"/>
          <p:nvPr/>
        </p:nvSpPr>
        <p:spPr>
          <a:xfrm>
            <a:off x="9151833" y="1127699"/>
            <a:ext cx="2881142" cy="47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667" b="1" dirty="0">
                <a:solidFill>
                  <a:srgbClr val="3A47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编译论坛 </a:t>
            </a:r>
            <a:endParaRPr lang="zh-CN" altLang="en-US" b="1" dirty="0">
              <a:solidFill>
                <a:srgbClr val="3A47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2" name="TextBox 25"/>
          <p:cNvSpPr>
            <a:spLocks noChangeArrowheads="1"/>
          </p:cNvSpPr>
          <p:nvPr/>
        </p:nvSpPr>
        <p:spPr bwMode="auto">
          <a:xfrm>
            <a:off x="5859580" y="4762386"/>
            <a:ext cx="193899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400" b="1" dirty="0">
                <a:solidFill>
                  <a:srgbClr val="3A4795"/>
                </a:solidFill>
                <a:latin typeface="微软雅黑" pitchFamily="34" charset="-122"/>
                <a:ea typeface="微软雅黑" pitchFamily="34" charset="-122"/>
              </a:rPr>
              <a:t>嘉宾：桂中华</a:t>
            </a:r>
            <a:endParaRPr lang="zh-CN" altLang="en-US" sz="5333" b="1" dirty="0">
              <a:solidFill>
                <a:srgbClr val="3A4795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8643" name="Freeform 8"/>
          <p:cNvSpPr/>
          <p:nvPr/>
        </p:nvSpPr>
        <p:spPr bwMode="auto">
          <a:xfrm>
            <a:off x="1739548" y="524343"/>
            <a:ext cx="1725012" cy="1709479"/>
          </a:xfrm>
          <a:custGeom>
            <a:avLst/>
            <a:gdLst>
              <a:gd name="T0" fmla="*/ 1168 w 2120"/>
              <a:gd name="T1" fmla="*/ 5 h 2119"/>
              <a:gd name="T2" fmla="*/ 1374 w 2120"/>
              <a:gd name="T3" fmla="*/ 47 h 2119"/>
              <a:gd name="T4" fmla="*/ 1564 w 2120"/>
              <a:gd name="T5" fmla="*/ 127 h 2119"/>
              <a:gd name="T6" fmla="*/ 1734 w 2120"/>
              <a:gd name="T7" fmla="*/ 243 h 2119"/>
              <a:gd name="T8" fmla="*/ 1877 w 2120"/>
              <a:gd name="T9" fmla="*/ 386 h 2119"/>
              <a:gd name="T10" fmla="*/ 1991 w 2120"/>
              <a:gd name="T11" fmla="*/ 555 h 2119"/>
              <a:gd name="T12" fmla="*/ 2071 w 2120"/>
              <a:gd name="T13" fmla="*/ 743 h 2119"/>
              <a:gd name="T14" fmla="*/ 2114 w 2120"/>
              <a:gd name="T15" fmla="*/ 951 h 2119"/>
              <a:gd name="T16" fmla="*/ 2114 w 2120"/>
              <a:gd name="T17" fmla="*/ 1167 h 2119"/>
              <a:gd name="T18" fmla="*/ 2071 w 2120"/>
              <a:gd name="T19" fmla="*/ 1373 h 2119"/>
              <a:gd name="T20" fmla="*/ 1991 w 2120"/>
              <a:gd name="T21" fmla="*/ 1564 h 2119"/>
              <a:gd name="T22" fmla="*/ 1877 w 2120"/>
              <a:gd name="T23" fmla="*/ 1733 h 2119"/>
              <a:gd name="T24" fmla="*/ 1734 w 2120"/>
              <a:gd name="T25" fmla="*/ 1876 h 2119"/>
              <a:gd name="T26" fmla="*/ 1564 w 2120"/>
              <a:gd name="T27" fmla="*/ 1989 h 2119"/>
              <a:gd name="T28" fmla="*/ 1374 w 2120"/>
              <a:gd name="T29" fmla="*/ 2070 h 2119"/>
              <a:gd name="T30" fmla="*/ 1168 w 2120"/>
              <a:gd name="T31" fmla="*/ 2112 h 2119"/>
              <a:gd name="T32" fmla="*/ 952 w 2120"/>
              <a:gd name="T33" fmla="*/ 2112 h 2119"/>
              <a:gd name="T34" fmla="*/ 744 w 2120"/>
              <a:gd name="T35" fmla="*/ 2070 h 2119"/>
              <a:gd name="T36" fmla="*/ 555 w 2120"/>
              <a:gd name="T37" fmla="*/ 1989 h 2119"/>
              <a:gd name="T38" fmla="*/ 386 w 2120"/>
              <a:gd name="T39" fmla="*/ 1876 h 2119"/>
              <a:gd name="T40" fmla="*/ 243 w 2120"/>
              <a:gd name="T41" fmla="*/ 1733 h 2119"/>
              <a:gd name="T42" fmla="*/ 128 w 2120"/>
              <a:gd name="T43" fmla="*/ 1564 h 2119"/>
              <a:gd name="T44" fmla="*/ 47 w 2120"/>
              <a:gd name="T45" fmla="*/ 1373 h 2119"/>
              <a:gd name="T46" fmla="*/ 5 w 2120"/>
              <a:gd name="T47" fmla="*/ 1167 h 2119"/>
              <a:gd name="T48" fmla="*/ 5 w 2120"/>
              <a:gd name="T49" fmla="*/ 951 h 2119"/>
              <a:gd name="T50" fmla="*/ 47 w 2120"/>
              <a:gd name="T51" fmla="*/ 743 h 2119"/>
              <a:gd name="T52" fmla="*/ 128 w 2120"/>
              <a:gd name="T53" fmla="*/ 555 h 2119"/>
              <a:gd name="T54" fmla="*/ 243 w 2120"/>
              <a:gd name="T55" fmla="*/ 386 h 2119"/>
              <a:gd name="T56" fmla="*/ 386 w 2120"/>
              <a:gd name="T57" fmla="*/ 243 h 2119"/>
              <a:gd name="T58" fmla="*/ 555 w 2120"/>
              <a:gd name="T59" fmla="*/ 127 h 2119"/>
              <a:gd name="T60" fmla="*/ 744 w 2120"/>
              <a:gd name="T61" fmla="*/ 47 h 2119"/>
              <a:gd name="T62" fmla="*/ 952 w 2120"/>
              <a:gd name="T63" fmla="*/ 5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20" h="2119">
                <a:moveTo>
                  <a:pt x="1060" y="0"/>
                </a:moveTo>
                <a:lnTo>
                  <a:pt x="1168" y="5"/>
                </a:lnTo>
                <a:lnTo>
                  <a:pt x="1273" y="21"/>
                </a:lnTo>
                <a:lnTo>
                  <a:pt x="1374" y="47"/>
                </a:lnTo>
                <a:lnTo>
                  <a:pt x="1472" y="84"/>
                </a:lnTo>
                <a:lnTo>
                  <a:pt x="1564" y="127"/>
                </a:lnTo>
                <a:lnTo>
                  <a:pt x="1652" y="181"/>
                </a:lnTo>
                <a:lnTo>
                  <a:pt x="1734" y="243"/>
                </a:lnTo>
                <a:lnTo>
                  <a:pt x="1809" y="311"/>
                </a:lnTo>
                <a:lnTo>
                  <a:pt x="1877" y="386"/>
                </a:lnTo>
                <a:lnTo>
                  <a:pt x="1938" y="466"/>
                </a:lnTo>
                <a:lnTo>
                  <a:pt x="1991" y="555"/>
                </a:lnTo>
                <a:lnTo>
                  <a:pt x="2036" y="647"/>
                </a:lnTo>
                <a:lnTo>
                  <a:pt x="2071" y="743"/>
                </a:lnTo>
                <a:lnTo>
                  <a:pt x="2097" y="845"/>
                </a:lnTo>
                <a:lnTo>
                  <a:pt x="2114" y="951"/>
                </a:lnTo>
                <a:lnTo>
                  <a:pt x="2120" y="1059"/>
                </a:lnTo>
                <a:lnTo>
                  <a:pt x="2114" y="1167"/>
                </a:lnTo>
                <a:lnTo>
                  <a:pt x="2097" y="1272"/>
                </a:lnTo>
                <a:lnTo>
                  <a:pt x="2071" y="1373"/>
                </a:lnTo>
                <a:lnTo>
                  <a:pt x="2036" y="1471"/>
                </a:lnTo>
                <a:lnTo>
                  <a:pt x="1991" y="1564"/>
                </a:lnTo>
                <a:lnTo>
                  <a:pt x="1938" y="1651"/>
                </a:lnTo>
                <a:lnTo>
                  <a:pt x="1877" y="1733"/>
                </a:lnTo>
                <a:lnTo>
                  <a:pt x="1809" y="1808"/>
                </a:lnTo>
                <a:lnTo>
                  <a:pt x="1734" y="1876"/>
                </a:lnTo>
                <a:lnTo>
                  <a:pt x="1652" y="1937"/>
                </a:lnTo>
                <a:lnTo>
                  <a:pt x="1564" y="1989"/>
                </a:lnTo>
                <a:lnTo>
                  <a:pt x="1472" y="2035"/>
                </a:lnTo>
                <a:lnTo>
                  <a:pt x="1374" y="2070"/>
                </a:lnTo>
                <a:lnTo>
                  <a:pt x="1273" y="2096"/>
                </a:lnTo>
                <a:lnTo>
                  <a:pt x="1168" y="2112"/>
                </a:lnTo>
                <a:lnTo>
                  <a:pt x="1060" y="2119"/>
                </a:lnTo>
                <a:lnTo>
                  <a:pt x="952" y="2112"/>
                </a:lnTo>
                <a:lnTo>
                  <a:pt x="847" y="2096"/>
                </a:lnTo>
                <a:lnTo>
                  <a:pt x="744" y="2070"/>
                </a:lnTo>
                <a:lnTo>
                  <a:pt x="648" y="2035"/>
                </a:lnTo>
                <a:lnTo>
                  <a:pt x="555" y="1989"/>
                </a:lnTo>
                <a:lnTo>
                  <a:pt x="468" y="1937"/>
                </a:lnTo>
                <a:lnTo>
                  <a:pt x="386" y="1876"/>
                </a:lnTo>
                <a:lnTo>
                  <a:pt x="311" y="1808"/>
                </a:lnTo>
                <a:lnTo>
                  <a:pt x="243" y="1733"/>
                </a:lnTo>
                <a:lnTo>
                  <a:pt x="182" y="1651"/>
                </a:lnTo>
                <a:lnTo>
                  <a:pt x="128" y="1564"/>
                </a:lnTo>
                <a:lnTo>
                  <a:pt x="84" y="1471"/>
                </a:lnTo>
                <a:lnTo>
                  <a:pt x="47" y="1373"/>
                </a:lnTo>
                <a:lnTo>
                  <a:pt x="21" y="1272"/>
                </a:lnTo>
                <a:lnTo>
                  <a:pt x="5" y="1167"/>
                </a:lnTo>
                <a:lnTo>
                  <a:pt x="0" y="1059"/>
                </a:lnTo>
                <a:lnTo>
                  <a:pt x="5" y="951"/>
                </a:lnTo>
                <a:lnTo>
                  <a:pt x="21" y="845"/>
                </a:lnTo>
                <a:lnTo>
                  <a:pt x="47" y="743"/>
                </a:lnTo>
                <a:lnTo>
                  <a:pt x="84" y="647"/>
                </a:lnTo>
                <a:lnTo>
                  <a:pt x="128" y="555"/>
                </a:lnTo>
                <a:lnTo>
                  <a:pt x="182" y="466"/>
                </a:lnTo>
                <a:lnTo>
                  <a:pt x="243" y="386"/>
                </a:lnTo>
                <a:lnTo>
                  <a:pt x="311" y="311"/>
                </a:lnTo>
                <a:lnTo>
                  <a:pt x="386" y="243"/>
                </a:lnTo>
                <a:lnTo>
                  <a:pt x="468" y="181"/>
                </a:lnTo>
                <a:lnTo>
                  <a:pt x="555" y="127"/>
                </a:lnTo>
                <a:lnTo>
                  <a:pt x="648" y="84"/>
                </a:lnTo>
                <a:lnTo>
                  <a:pt x="744" y="47"/>
                </a:lnTo>
                <a:lnTo>
                  <a:pt x="847" y="21"/>
                </a:lnTo>
                <a:lnTo>
                  <a:pt x="952" y="5"/>
                </a:lnTo>
                <a:lnTo>
                  <a:pt x="10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  <a:effectLst>
            <a:outerShdw blurRad="444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endParaRPr lang="zh-CN" altLang="en-US" sz="1707">
              <a:cs typeface="+mn-ea"/>
              <a:sym typeface="+mn-lt"/>
            </a:endParaRPr>
          </a:p>
        </p:txBody>
      </p:sp>
      <p:sp>
        <p:nvSpPr>
          <p:cNvPr id="1048644" name="流程图: 接点 9"/>
          <p:cNvSpPr/>
          <p:nvPr/>
        </p:nvSpPr>
        <p:spPr>
          <a:xfrm>
            <a:off x="1739548" y="524343"/>
            <a:ext cx="1725012" cy="1709479"/>
          </a:xfrm>
          <a:prstGeom prst="flowChartConnector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8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9" name="文本框 5"/>
          <p:cNvSpPr txBox="1"/>
          <p:nvPr/>
        </p:nvSpPr>
        <p:spPr>
          <a:xfrm>
            <a:off x="0" y="69711"/>
            <a:ext cx="6596806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类似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LLVM 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可读形式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6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084"/>
            <a:ext cx="12192000" cy="5912915"/>
          </a:xfrm>
          <a:prstGeom prst="rect">
            <a:avLst/>
          </a:prstGeom>
        </p:spPr>
      </p:pic>
      <p:sp>
        <p:nvSpPr>
          <p:cNvPr id="1048770" name="文本框 1"/>
          <p:cNvSpPr txBox="1"/>
          <p:nvPr/>
        </p:nvSpPr>
        <p:spPr>
          <a:xfrm>
            <a:off x="336812" y="5831444"/>
            <a:ext cx="6146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SSA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75"/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5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6" name="文本框 5"/>
          <p:cNvSpPr txBox="1"/>
          <p:nvPr/>
        </p:nvSpPr>
        <p:spPr>
          <a:xfrm>
            <a:off x="0" y="69711"/>
            <a:ext cx="367792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Dialect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pic>
        <p:nvPicPr>
          <p:cNvPr id="2097161" name="图片 2"/>
          <p:cNvPicPr>
            <a:picLocks noChangeAspect="1"/>
          </p:cNvPicPr>
          <p:nvPr/>
        </p:nvPicPr>
        <p:blipFill rotWithShape="1">
          <a:blip r:embed="rId3"/>
          <a:srcRect t="16606"/>
          <a:stretch>
            <a:fillRect/>
          </a:stretch>
        </p:blipFill>
        <p:spPr>
          <a:xfrm>
            <a:off x="0" y="1480481"/>
            <a:ext cx="12192000" cy="5212970"/>
          </a:xfrm>
          <a:prstGeom prst="rect">
            <a:avLst/>
          </a:prstGeom>
        </p:spPr>
      </p:pic>
      <p:sp>
        <p:nvSpPr>
          <p:cNvPr id="1048777" name="矩形: 圆角 42"/>
          <p:cNvSpPr/>
          <p:nvPr/>
        </p:nvSpPr>
        <p:spPr>
          <a:xfrm>
            <a:off x="1131623" y="5486399"/>
            <a:ext cx="8226690" cy="3578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8" name="矩形: 圆角 43"/>
          <p:cNvSpPr/>
          <p:nvPr/>
        </p:nvSpPr>
        <p:spPr>
          <a:xfrm>
            <a:off x="1131623" y="3302161"/>
            <a:ext cx="2682240" cy="36255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92"/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4" name="文本框 5"/>
          <p:cNvSpPr txBox="1"/>
          <p:nvPr/>
        </p:nvSpPr>
        <p:spPr>
          <a:xfrm>
            <a:off x="0" y="69711"/>
            <a:ext cx="8904414" cy="98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Translation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Conversion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transformation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区别</a:t>
            </a:r>
          </a:p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785" name="矩形 42"/>
          <p:cNvSpPr/>
          <p:nvPr/>
        </p:nvSpPr>
        <p:spPr>
          <a:xfrm>
            <a:off x="505302" y="1334479"/>
            <a:ext cx="3508586" cy="47784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Toy</a:t>
            </a:r>
            <a:r>
              <a:rPr lang="zh-CN" altLang="en-US" b="1" dirty="0"/>
              <a:t>、</a:t>
            </a:r>
            <a:r>
              <a:rPr lang="en-US" altLang="zh-CN" b="1" dirty="0"/>
              <a:t>C</a:t>
            </a:r>
            <a:r>
              <a:rPr lang="zh-CN" altLang="en-US" b="1" dirty="0"/>
              <a:t>、</a:t>
            </a:r>
            <a:r>
              <a:rPr lang="en-US" altLang="zh-CN" b="1" dirty="0"/>
              <a:t>XLA</a:t>
            </a:r>
            <a:r>
              <a:rPr lang="zh-CN" altLang="en-US" b="1" dirty="0"/>
              <a:t>等</a:t>
            </a:r>
          </a:p>
        </p:txBody>
      </p:sp>
      <p:sp>
        <p:nvSpPr>
          <p:cNvPr id="1048786" name="文本框 43"/>
          <p:cNvSpPr txBox="1"/>
          <p:nvPr/>
        </p:nvSpPr>
        <p:spPr>
          <a:xfrm>
            <a:off x="505302" y="965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非</a:t>
            </a:r>
            <a:r>
              <a:rPr lang="en-US" altLang="zh-CN" b="1" dirty="0"/>
              <a:t>MLIR</a:t>
            </a:r>
            <a:r>
              <a:rPr lang="zh-CN" altLang="en-US" b="1" dirty="0"/>
              <a:t>系统</a:t>
            </a:r>
          </a:p>
        </p:txBody>
      </p:sp>
      <p:sp>
        <p:nvSpPr>
          <p:cNvPr id="1048787" name="矩形 44"/>
          <p:cNvSpPr/>
          <p:nvPr/>
        </p:nvSpPr>
        <p:spPr>
          <a:xfrm>
            <a:off x="5571755" y="1334478"/>
            <a:ext cx="6109546" cy="4778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8" name="文本框 45"/>
          <p:cNvSpPr txBox="1"/>
          <p:nvPr/>
        </p:nvSpPr>
        <p:spPr>
          <a:xfrm>
            <a:off x="10644443" y="96514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MLIR</a:t>
            </a:r>
            <a:r>
              <a:rPr lang="zh-CN" altLang="en-US" b="1" dirty="0"/>
              <a:t>系统</a:t>
            </a:r>
          </a:p>
        </p:txBody>
      </p:sp>
      <p:cxnSp>
        <p:nvCxnSpPr>
          <p:cNvPr id="3145791" name="直接箭头连接符 46"/>
          <p:cNvCxnSpPr>
            <a:cxnSpLocks/>
            <a:stCxn id="1048785" idx="3"/>
            <a:endCxn id="1048787" idx="1"/>
          </p:cNvCxnSpPr>
          <p:nvPr/>
        </p:nvCxnSpPr>
        <p:spPr>
          <a:xfrm flipV="1">
            <a:off x="4013888" y="3723679"/>
            <a:ext cx="15578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789" name="文本框 47"/>
          <p:cNvSpPr txBox="1"/>
          <p:nvPr/>
        </p:nvSpPr>
        <p:spPr>
          <a:xfrm>
            <a:off x="4161879" y="34221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translation</a:t>
            </a:r>
            <a:endParaRPr lang="zh-CN" altLang="en-US" dirty="0"/>
          </a:p>
        </p:txBody>
      </p:sp>
      <p:sp>
        <p:nvSpPr>
          <p:cNvPr id="1048790" name="矩形 48"/>
          <p:cNvSpPr/>
          <p:nvPr/>
        </p:nvSpPr>
        <p:spPr>
          <a:xfrm>
            <a:off x="6100074" y="2121695"/>
            <a:ext cx="5222240" cy="13004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1" name="矩形 49"/>
          <p:cNvSpPr/>
          <p:nvPr/>
        </p:nvSpPr>
        <p:spPr>
          <a:xfrm>
            <a:off x="6088404" y="4068814"/>
            <a:ext cx="5222240" cy="13004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2" name="文本框 50"/>
          <p:cNvSpPr txBox="1"/>
          <p:nvPr/>
        </p:nvSpPr>
        <p:spPr>
          <a:xfrm>
            <a:off x="6048522" y="2121695"/>
            <a:ext cx="109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DialectA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48793" name="文本框 51"/>
          <p:cNvSpPr txBox="1"/>
          <p:nvPr/>
        </p:nvSpPr>
        <p:spPr>
          <a:xfrm>
            <a:off x="6048522" y="4117287"/>
            <a:ext cx="109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DialectB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145792" name="直接箭头连接符 52"/>
          <p:cNvCxnSpPr>
            <a:cxnSpLocks/>
            <a:stCxn id="1048790" idx="2"/>
            <a:endCxn id="1048791" idx="0"/>
          </p:cNvCxnSpPr>
          <p:nvPr/>
        </p:nvCxnSpPr>
        <p:spPr>
          <a:xfrm flipH="1">
            <a:off x="8699524" y="3422175"/>
            <a:ext cx="11670" cy="64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794" name="文本框 53"/>
          <p:cNvSpPr txBox="1"/>
          <p:nvPr/>
        </p:nvSpPr>
        <p:spPr>
          <a:xfrm>
            <a:off x="8704788" y="3571190"/>
            <a:ext cx="174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conversion</a:t>
            </a:r>
            <a:endParaRPr lang="zh-CN" altLang="en-US" dirty="0"/>
          </a:p>
        </p:txBody>
      </p:sp>
      <p:sp>
        <p:nvSpPr>
          <p:cNvPr id="1048795" name="箭头: 上弧形 54"/>
          <p:cNvSpPr/>
          <p:nvPr/>
        </p:nvSpPr>
        <p:spPr>
          <a:xfrm>
            <a:off x="8704788" y="1575597"/>
            <a:ext cx="1520246" cy="54609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8796" name="文本框 55"/>
          <p:cNvSpPr txBox="1"/>
          <p:nvPr/>
        </p:nvSpPr>
        <p:spPr>
          <a:xfrm>
            <a:off x="7032020" y="5341739"/>
            <a:ext cx="18211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transformation</a:t>
            </a: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canonicalization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48797" name="箭头: 上弧形 56"/>
          <p:cNvSpPr/>
          <p:nvPr/>
        </p:nvSpPr>
        <p:spPr>
          <a:xfrm rot="10800000">
            <a:off x="8704788" y="5368240"/>
            <a:ext cx="1520246" cy="54609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8798" name="文本框 57"/>
          <p:cNvSpPr txBox="1"/>
          <p:nvPr/>
        </p:nvSpPr>
        <p:spPr>
          <a:xfrm>
            <a:off x="7016210" y="1351244"/>
            <a:ext cx="1821179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transformation</a:t>
            </a: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canonicalization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"/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4" name="文本框 5"/>
          <p:cNvSpPr txBox="1"/>
          <p:nvPr/>
        </p:nvSpPr>
        <p:spPr>
          <a:xfrm>
            <a:off x="0" y="69711"/>
            <a:ext cx="275336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主要构件</a:t>
            </a:r>
          </a:p>
        </p:txBody>
      </p:sp>
      <p:sp>
        <p:nvSpPr>
          <p:cNvPr id="1048805" name="矩形 6"/>
          <p:cNvSpPr/>
          <p:nvPr/>
        </p:nvSpPr>
        <p:spPr>
          <a:xfrm>
            <a:off x="652493" y="1570027"/>
            <a:ext cx="9790160" cy="206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6" name="文本框 7"/>
          <p:cNvSpPr txBox="1"/>
          <p:nvPr/>
        </p:nvSpPr>
        <p:spPr>
          <a:xfrm>
            <a:off x="652493" y="1629791"/>
            <a:ext cx="109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DialectA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48807" name="矩形 8"/>
          <p:cNvSpPr/>
          <p:nvPr/>
        </p:nvSpPr>
        <p:spPr>
          <a:xfrm>
            <a:off x="723551" y="1999123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1048808" name="矩形 9"/>
          <p:cNvSpPr/>
          <p:nvPr/>
        </p:nvSpPr>
        <p:spPr>
          <a:xfrm>
            <a:off x="741526" y="2546694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Attribute</a:t>
            </a:r>
            <a:endParaRPr lang="zh-CN" altLang="en-US" dirty="0"/>
          </a:p>
        </p:txBody>
      </p:sp>
      <p:sp>
        <p:nvSpPr>
          <p:cNvPr id="1048809" name="矩形 10"/>
          <p:cNvSpPr/>
          <p:nvPr/>
        </p:nvSpPr>
        <p:spPr>
          <a:xfrm>
            <a:off x="741526" y="3081394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1048810" name="矩形 11"/>
          <p:cNvSpPr/>
          <p:nvPr/>
        </p:nvSpPr>
        <p:spPr>
          <a:xfrm>
            <a:off x="2566903" y="1987614"/>
            <a:ext cx="7742186" cy="15561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11" name="矩形 12"/>
          <p:cNvSpPr/>
          <p:nvPr/>
        </p:nvSpPr>
        <p:spPr>
          <a:xfrm>
            <a:off x="2676574" y="2956895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Attribute</a:t>
            </a:r>
            <a:endParaRPr lang="zh-CN" altLang="en-US" dirty="0"/>
          </a:p>
        </p:txBody>
      </p:sp>
      <p:sp>
        <p:nvSpPr>
          <p:cNvPr id="1048812" name="矩形 13"/>
          <p:cNvSpPr/>
          <p:nvPr/>
        </p:nvSpPr>
        <p:spPr>
          <a:xfrm>
            <a:off x="10530771" y="1555841"/>
            <a:ext cx="1053130" cy="241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ODS</a:t>
            </a:r>
            <a:endParaRPr lang="zh-CN" altLang="en-US" dirty="0"/>
          </a:p>
        </p:txBody>
      </p:sp>
      <p:sp>
        <p:nvSpPr>
          <p:cNvPr id="1048813" name="矩形 14"/>
          <p:cNvSpPr/>
          <p:nvPr/>
        </p:nvSpPr>
        <p:spPr>
          <a:xfrm>
            <a:off x="4194014" y="2956219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1048814" name="矩形 15"/>
          <p:cNvSpPr/>
          <p:nvPr/>
        </p:nvSpPr>
        <p:spPr>
          <a:xfrm>
            <a:off x="5711454" y="2956218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Constraint</a:t>
            </a:r>
            <a:endParaRPr lang="zh-CN" altLang="en-US" dirty="0"/>
          </a:p>
        </p:txBody>
      </p:sp>
      <p:sp>
        <p:nvSpPr>
          <p:cNvPr id="1048815" name="矩形 16"/>
          <p:cNvSpPr/>
          <p:nvPr/>
        </p:nvSpPr>
        <p:spPr>
          <a:xfrm>
            <a:off x="7226307" y="2956217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1048816" name="矩形 17"/>
          <p:cNvSpPr/>
          <p:nvPr/>
        </p:nvSpPr>
        <p:spPr>
          <a:xfrm>
            <a:off x="8732223" y="2956217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Trait</a:t>
            </a:r>
            <a:endParaRPr lang="zh-CN" altLang="en-US" dirty="0"/>
          </a:p>
        </p:txBody>
      </p:sp>
      <p:sp>
        <p:nvSpPr>
          <p:cNvPr id="1048817" name="文本框 18"/>
          <p:cNvSpPr txBox="1"/>
          <p:nvPr/>
        </p:nvSpPr>
        <p:spPr>
          <a:xfrm>
            <a:off x="5516586" y="219342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818" name="矩形 19"/>
          <p:cNvSpPr/>
          <p:nvPr/>
        </p:nvSpPr>
        <p:spPr>
          <a:xfrm>
            <a:off x="621506" y="4428981"/>
            <a:ext cx="9790160" cy="206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9" name="文本框 20"/>
          <p:cNvSpPr txBox="1"/>
          <p:nvPr/>
        </p:nvSpPr>
        <p:spPr>
          <a:xfrm>
            <a:off x="652493" y="4488745"/>
            <a:ext cx="109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DialectB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48820" name="矩形 21"/>
          <p:cNvSpPr/>
          <p:nvPr/>
        </p:nvSpPr>
        <p:spPr>
          <a:xfrm>
            <a:off x="723551" y="4858077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1048821" name="矩形 22"/>
          <p:cNvSpPr/>
          <p:nvPr/>
        </p:nvSpPr>
        <p:spPr>
          <a:xfrm>
            <a:off x="741526" y="5405648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Attribute</a:t>
            </a:r>
            <a:endParaRPr lang="zh-CN" altLang="en-US" dirty="0"/>
          </a:p>
        </p:txBody>
      </p:sp>
      <p:sp>
        <p:nvSpPr>
          <p:cNvPr id="1048822" name="矩形 23"/>
          <p:cNvSpPr/>
          <p:nvPr/>
        </p:nvSpPr>
        <p:spPr>
          <a:xfrm>
            <a:off x="741526" y="5940348"/>
            <a:ext cx="1772294" cy="462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1048823" name="矩形 24"/>
          <p:cNvSpPr/>
          <p:nvPr/>
        </p:nvSpPr>
        <p:spPr>
          <a:xfrm>
            <a:off x="2566903" y="4846568"/>
            <a:ext cx="7742186" cy="15561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24" name="矩形 25"/>
          <p:cNvSpPr/>
          <p:nvPr/>
        </p:nvSpPr>
        <p:spPr>
          <a:xfrm>
            <a:off x="2676574" y="5815849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Attribute</a:t>
            </a:r>
            <a:endParaRPr lang="zh-CN" altLang="en-US" dirty="0"/>
          </a:p>
        </p:txBody>
      </p:sp>
      <p:sp>
        <p:nvSpPr>
          <p:cNvPr id="1048825" name="矩形 26"/>
          <p:cNvSpPr/>
          <p:nvPr/>
        </p:nvSpPr>
        <p:spPr>
          <a:xfrm>
            <a:off x="10530771" y="4113343"/>
            <a:ext cx="1053130" cy="241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DRR</a:t>
            </a:r>
            <a:endParaRPr lang="zh-CN" altLang="en-US" dirty="0"/>
          </a:p>
        </p:txBody>
      </p:sp>
      <p:sp>
        <p:nvSpPr>
          <p:cNvPr id="1048826" name="矩形 27"/>
          <p:cNvSpPr/>
          <p:nvPr/>
        </p:nvSpPr>
        <p:spPr>
          <a:xfrm>
            <a:off x="4194014" y="5815173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1048827" name="矩形 28"/>
          <p:cNvSpPr/>
          <p:nvPr/>
        </p:nvSpPr>
        <p:spPr>
          <a:xfrm>
            <a:off x="5711454" y="5815172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Constraint</a:t>
            </a:r>
            <a:endParaRPr lang="zh-CN" altLang="en-US" dirty="0"/>
          </a:p>
        </p:txBody>
      </p:sp>
      <p:sp>
        <p:nvSpPr>
          <p:cNvPr id="1048828" name="矩形 29"/>
          <p:cNvSpPr/>
          <p:nvPr/>
        </p:nvSpPr>
        <p:spPr>
          <a:xfrm>
            <a:off x="7226307" y="5815171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1048829" name="矩形 30"/>
          <p:cNvSpPr/>
          <p:nvPr/>
        </p:nvSpPr>
        <p:spPr>
          <a:xfrm>
            <a:off x="8732223" y="5815171"/>
            <a:ext cx="1464357" cy="4830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Trait</a:t>
            </a:r>
            <a:endParaRPr lang="zh-CN" altLang="en-US" dirty="0"/>
          </a:p>
        </p:txBody>
      </p:sp>
      <p:sp>
        <p:nvSpPr>
          <p:cNvPr id="1048830" name="文本框 31"/>
          <p:cNvSpPr txBox="1"/>
          <p:nvPr/>
        </p:nvSpPr>
        <p:spPr>
          <a:xfrm>
            <a:off x="5516586" y="50523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145793" name="直接箭头连接符 32"/>
          <p:cNvCxnSpPr>
            <a:cxnSpLocks/>
            <a:stCxn id="1048831" idx="0"/>
            <a:endCxn id="1048805" idx="2"/>
          </p:cNvCxnSpPr>
          <p:nvPr/>
        </p:nvCxnSpPr>
        <p:spPr>
          <a:xfrm flipV="1">
            <a:off x="5547573" y="3635133"/>
            <a:ext cx="0" cy="25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31" name="矩形 33"/>
          <p:cNvSpPr/>
          <p:nvPr/>
        </p:nvSpPr>
        <p:spPr>
          <a:xfrm>
            <a:off x="4390079" y="3886054"/>
            <a:ext cx="2314988" cy="34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DialectConversioDiaDialectConversion</a:t>
            </a:r>
            <a:endParaRPr lang="zh-CN" altLang="en-US" b="1" dirty="0"/>
          </a:p>
          <a:p>
            <a:pPr algn="ctr"/>
            <a:endParaRPr lang="zh-CN" altLang="en-US" dirty="0"/>
          </a:p>
        </p:txBody>
      </p:sp>
      <p:cxnSp>
        <p:nvCxnSpPr>
          <p:cNvPr id="3145794" name="直接箭头连接符 34"/>
          <p:cNvCxnSpPr>
            <a:cxnSpLocks/>
            <a:stCxn id="1048831" idx="2"/>
          </p:cNvCxnSpPr>
          <p:nvPr/>
        </p:nvCxnSpPr>
        <p:spPr>
          <a:xfrm>
            <a:off x="5547573" y="4233143"/>
            <a:ext cx="0" cy="19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32" name="矩形 35"/>
          <p:cNvSpPr/>
          <p:nvPr/>
        </p:nvSpPr>
        <p:spPr>
          <a:xfrm>
            <a:off x="683481" y="3868812"/>
            <a:ext cx="1627959" cy="364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TypeConverter</a:t>
            </a:r>
            <a:endParaRPr lang="zh-CN" altLang="en-US" dirty="0"/>
          </a:p>
        </p:txBody>
      </p:sp>
      <p:sp>
        <p:nvSpPr>
          <p:cNvPr id="1048833" name="矩形 36"/>
          <p:cNvSpPr/>
          <p:nvPr/>
        </p:nvSpPr>
        <p:spPr>
          <a:xfrm>
            <a:off x="2430545" y="3875592"/>
            <a:ext cx="1839130" cy="3575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ConversionTarget</a:t>
            </a:r>
            <a:endParaRPr lang="zh-CN" altLang="en-US" dirty="0"/>
          </a:p>
        </p:txBody>
      </p:sp>
      <p:sp>
        <p:nvSpPr>
          <p:cNvPr id="1048834" name="矩形 37"/>
          <p:cNvSpPr/>
          <p:nvPr/>
        </p:nvSpPr>
        <p:spPr>
          <a:xfrm>
            <a:off x="6849453" y="3856882"/>
            <a:ext cx="1934254" cy="3633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ConversionPattern</a:t>
            </a:r>
            <a:endParaRPr lang="zh-CN" altLang="en-US" dirty="0"/>
          </a:p>
        </p:txBody>
      </p:sp>
      <p:sp>
        <p:nvSpPr>
          <p:cNvPr id="1048835" name="矩形 38"/>
          <p:cNvSpPr/>
          <p:nvPr/>
        </p:nvSpPr>
        <p:spPr>
          <a:xfrm>
            <a:off x="1273051" y="1067584"/>
            <a:ext cx="2314988" cy="34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transformation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48836" name="矩形 39"/>
          <p:cNvSpPr/>
          <p:nvPr/>
        </p:nvSpPr>
        <p:spPr>
          <a:xfrm>
            <a:off x="3730254" y="1054435"/>
            <a:ext cx="2314988" cy="34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canonicalization</a:t>
            </a:r>
            <a:endParaRPr lang="zh-CN" altLang="en-US" dirty="0"/>
          </a:p>
        </p:txBody>
      </p:sp>
      <p:cxnSp>
        <p:nvCxnSpPr>
          <p:cNvPr id="3145795" name="直接箭头连接符 40"/>
          <p:cNvCxnSpPr>
            <a:cxnSpLocks/>
            <a:endCxn id="1048835" idx="2"/>
          </p:cNvCxnSpPr>
          <p:nvPr/>
        </p:nvCxnSpPr>
        <p:spPr>
          <a:xfrm flipV="1">
            <a:off x="2430545" y="1414673"/>
            <a:ext cx="0" cy="15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6" name="直接箭头连接符 41"/>
          <p:cNvCxnSpPr>
            <a:cxnSpLocks/>
            <a:endCxn id="1048836" idx="2"/>
          </p:cNvCxnSpPr>
          <p:nvPr/>
        </p:nvCxnSpPr>
        <p:spPr>
          <a:xfrm flipV="1">
            <a:off x="4887748" y="1401524"/>
            <a:ext cx="0" cy="15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37" name="文本框 42"/>
          <p:cNvSpPr txBox="1"/>
          <p:nvPr/>
        </p:nvSpPr>
        <p:spPr>
          <a:xfrm>
            <a:off x="3441491" y="161883"/>
            <a:ext cx="83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Operation</a:t>
            </a:r>
            <a:r>
              <a:rPr lang="zh-CN" altLang="en-US" b="1" dirty="0"/>
              <a:t>是</a:t>
            </a:r>
            <a:r>
              <a:rPr lang="en-US" altLang="zh-CN" b="1" dirty="0"/>
              <a:t>Dialect</a:t>
            </a:r>
            <a:r>
              <a:rPr lang="zh-CN" altLang="en-US" b="1" dirty="0"/>
              <a:t>的重要组成部分，可以看作方言语义的基本元素。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"/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2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3" name="文本框 5"/>
          <p:cNvSpPr txBox="1"/>
          <p:nvPr/>
        </p:nvSpPr>
        <p:spPr>
          <a:xfrm>
            <a:off x="0" y="69711"/>
            <a:ext cx="434848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Dialect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创建之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ODS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pic>
        <p:nvPicPr>
          <p:cNvPr id="209716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268"/>
            <a:ext cx="12192000" cy="6117732"/>
          </a:xfrm>
          <a:prstGeom prst="rect">
            <a:avLst/>
          </a:prstGeom>
        </p:spPr>
      </p:pic>
      <p:pic>
        <p:nvPicPr>
          <p:cNvPr id="209716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472"/>
            <a:ext cx="7358063" cy="6115527"/>
          </a:xfrm>
          <a:prstGeom prst="rect">
            <a:avLst/>
          </a:prstGeom>
        </p:spPr>
      </p:pic>
      <p:pic>
        <p:nvPicPr>
          <p:cNvPr id="2097164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0267"/>
            <a:ext cx="12192000" cy="6115526"/>
          </a:xfrm>
          <a:prstGeom prst="rect">
            <a:avLst/>
          </a:prstGeom>
        </p:spPr>
      </p:pic>
      <p:pic>
        <p:nvPicPr>
          <p:cNvPr id="2097165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353014"/>
            <a:ext cx="6100731" cy="5504985"/>
          </a:xfrm>
          <a:prstGeom prst="rect">
            <a:avLst/>
          </a:prstGeom>
        </p:spPr>
      </p:pic>
      <p:pic>
        <p:nvPicPr>
          <p:cNvPr id="2097166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30" y="1353014"/>
            <a:ext cx="6091270" cy="5504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8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9" name="文本框 5"/>
          <p:cNvSpPr txBox="1"/>
          <p:nvPr/>
        </p:nvSpPr>
        <p:spPr>
          <a:xfrm>
            <a:off x="0" y="69711"/>
            <a:ext cx="4882059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Operation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创建之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ODS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1048850" name="矩形 6"/>
          <p:cNvSpPr/>
          <p:nvPr/>
        </p:nvSpPr>
        <p:spPr>
          <a:xfrm>
            <a:off x="704125" y="1902691"/>
            <a:ext cx="244763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Dialect</a:t>
            </a:r>
            <a:r>
              <a:rPr lang="zh-CN" altLang="en-US" dirty="0"/>
              <a:t>链接</a:t>
            </a:r>
          </a:p>
        </p:txBody>
      </p:sp>
      <p:sp>
        <p:nvSpPr>
          <p:cNvPr id="1048851" name="矩形 7"/>
          <p:cNvSpPr/>
          <p:nvPr/>
        </p:nvSpPr>
        <p:spPr>
          <a:xfrm>
            <a:off x="698352" y="4943439"/>
            <a:ext cx="24476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</a:t>
            </a:r>
            <a:r>
              <a:rPr lang="en-US" altLang="zh-CN" dirty="0"/>
              <a:t>Operation</a:t>
            </a:r>
            <a:endParaRPr lang="zh-CN" altLang="en-US" dirty="0"/>
          </a:p>
        </p:txBody>
      </p:sp>
      <p:sp>
        <p:nvSpPr>
          <p:cNvPr id="1048852" name="矩形 8"/>
          <p:cNvSpPr/>
          <p:nvPr/>
        </p:nvSpPr>
        <p:spPr>
          <a:xfrm>
            <a:off x="698352" y="3423065"/>
            <a:ext cx="24476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定义基类</a:t>
            </a:r>
          </a:p>
        </p:txBody>
      </p:sp>
      <p:cxnSp>
        <p:nvCxnSpPr>
          <p:cNvPr id="3145797" name="直接箭头连接符 9"/>
          <p:cNvCxnSpPr>
            <a:cxnSpLocks/>
            <a:stCxn id="1048850" idx="2"/>
            <a:endCxn id="1048852" idx="0"/>
          </p:cNvCxnSpPr>
          <p:nvPr/>
        </p:nvCxnSpPr>
        <p:spPr>
          <a:xfrm flipH="1">
            <a:off x="1922170" y="2817091"/>
            <a:ext cx="5773" cy="60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98" name="直接箭头连接符 10"/>
          <p:cNvCxnSpPr>
            <a:cxnSpLocks/>
            <a:stCxn id="1048852" idx="2"/>
            <a:endCxn id="1048851" idx="0"/>
          </p:cNvCxnSpPr>
          <p:nvPr/>
        </p:nvCxnSpPr>
        <p:spPr>
          <a:xfrm>
            <a:off x="1922170" y="4337465"/>
            <a:ext cx="0" cy="60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716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82" y="1035539"/>
            <a:ext cx="7771428" cy="5809524"/>
          </a:xfrm>
          <a:prstGeom prst="rect">
            <a:avLst/>
          </a:prstGeom>
        </p:spPr>
      </p:pic>
      <p:sp>
        <p:nvSpPr>
          <p:cNvPr id="1048853" name="文本框 12"/>
          <p:cNvSpPr txBox="1"/>
          <p:nvPr/>
        </p:nvSpPr>
        <p:spPr>
          <a:xfrm>
            <a:off x="166254" y="850873"/>
            <a:ext cx="9500265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整个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TableGen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模块是基于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Operation Definition Specification (ODS)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框架进行编写以及发挥作用</a:t>
            </a:r>
            <a:endParaRPr lang="zh-CN" altLang="en-US" b="1" dirty="0"/>
          </a:p>
        </p:txBody>
      </p:sp>
      <p:pic>
        <p:nvPicPr>
          <p:cNvPr id="2097168" name="图片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68" y="1240229"/>
            <a:ext cx="7080638" cy="5568084"/>
          </a:xfrm>
          <a:prstGeom prst="rect">
            <a:avLst/>
          </a:prstGeom>
        </p:spPr>
      </p:pic>
      <p:sp>
        <p:nvSpPr>
          <p:cNvPr id="1048854" name="文本框 14"/>
          <p:cNvSpPr txBox="1"/>
          <p:nvPr/>
        </p:nvSpPr>
        <p:spPr>
          <a:xfrm>
            <a:off x="7450931" y="1702575"/>
            <a:ext cx="2922013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//</a:t>
            </a:r>
            <a:r>
              <a:rPr lang="zh-CN" altLang="en-US" b="1" dirty="0"/>
              <a:t>简要说明该</a:t>
            </a:r>
            <a:r>
              <a:rPr lang="en-US" altLang="zh-CN" b="1" dirty="0"/>
              <a:t>Operation</a:t>
            </a:r>
            <a:r>
              <a:rPr lang="zh-CN" altLang="en-US" b="1" dirty="0"/>
              <a:t>内容</a:t>
            </a:r>
          </a:p>
        </p:txBody>
      </p:sp>
      <p:sp>
        <p:nvSpPr>
          <p:cNvPr id="1048855" name="文本框 15"/>
          <p:cNvSpPr txBox="1"/>
          <p:nvPr/>
        </p:nvSpPr>
        <p:spPr>
          <a:xfrm>
            <a:off x="7450931" y="2527824"/>
            <a:ext cx="2393078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//</a:t>
            </a:r>
            <a:r>
              <a:rPr lang="zh-CN" altLang="en-US" b="1" dirty="0"/>
              <a:t>输入参数和输出结果</a:t>
            </a:r>
          </a:p>
        </p:txBody>
      </p:sp>
      <p:sp>
        <p:nvSpPr>
          <p:cNvPr id="1048856" name="文本框 16"/>
          <p:cNvSpPr txBox="1"/>
          <p:nvPr/>
        </p:nvSpPr>
        <p:spPr>
          <a:xfrm>
            <a:off x="3616387" y="3247543"/>
            <a:ext cx="5631577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//</a:t>
            </a:r>
            <a:r>
              <a:rPr lang="zh-CN" altLang="en-US" b="1" dirty="0"/>
              <a:t>自定义</a:t>
            </a:r>
            <a:r>
              <a:rPr lang="en-US" altLang="zh-CN" b="1" dirty="0"/>
              <a:t>build</a:t>
            </a:r>
            <a:r>
              <a:rPr lang="zh-CN" altLang="en-US" b="1" dirty="0"/>
              <a:t>方法，在</a:t>
            </a:r>
            <a:r>
              <a:rPr lang="en-US" altLang="zh-CN" b="1" dirty="0"/>
              <a:t>Dialect</a:t>
            </a:r>
            <a:r>
              <a:rPr lang="zh-CN" altLang="en-US" b="1" dirty="0"/>
              <a:t>模块中实现类型和值添加</a:t>
            </a:r>
          </a:p>
        </p:txBody>
      </p:sp>
      <p:sp>
        <p:nvSpPr>
          <p:cNvPr id="1048857" name="文本框 17"/>
          <p:cNvSpPr txBox="1"/>
          <p:nvPr/>
        </p:nvSpPr>
        <p:spPr>
          <a:xfrm>
            <a:off x="3616387" y="5400639"/>
            <a:ext cx="5208013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//</a:t>
            </a:r>
            <a:r>
              <a:rPr lang="zh-CN" altLang="en-US" b="1" dirty="0"/>
              <a:t>自定义验证函数，验证构造该</a:t>
            </a:r>
            <a:r>
              <a:rPr lang="en-US" altLang="zh-CN" b="1" dirty="0"/>
              <a:t>Operation</a:t>
            </a:r>
            <a:r>
              <a:rPr lang="zh-CN" altLang="en-US" b="1" dirty="0"/>
              <a:t>的合法性</a:t>
            </a:r>
          </a:p>
        </p:txBody>
      </p:sp>
      <p:pic>
        <p:nvPicPr>
          <p:cNvPr id="2097169" name="图片 1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15968" y="1240229"/>
            <a:ext cx="7203187" cy="5624858"/>
          </a:xfrm>
          <a:prstGeom prst="rect">
            <a:avLst/>
          </a:prstGeom>
        </p:spPr>
      </p:pic>
      <p:sp>
        <p:nvSpPr>
          <p:cNvPr id="1048858" name="文本框 20"/>
          <p:cNvSpPr txBox="1"/>
          <p:nvPr/>
        </p:nvSpPr>
        <p:spPr>
          <a:xfrm>
            <a:off x="2332673" y="3412654"/>
            <a:ext cx="129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Ops.td</a:t>
            </a:r>
            <a:endParaRPr lang="zh-CN" altLang="en-US" dirty="0"/>
          </a:p>
        </p:txBody>
      </p:sp>
      <p:sp>
        <p:nvSpPr>
          <p:cNvPr id="1048859" name="文本框 1"/>
          <p:cNvSpPr txBox="1"/>
          <p:nvPr/>
        </p:nvSpPr>
        <p:spPr>
          <a:xfrm>
            <a:off x="6280738" y="1346933"/>
            <a:ext cx="52628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mlir</a:t>
            </a:r>
            <a:r>
              <a:rPr lang="en-US" altLang="zh-CN" b="1" dirty="0"/>
              <a:t>-</a:t>
            </a:r>
            <a:r>
              <a:rPr lang="en-US" altLang="zh-CN" b="1" dirty="0" err="1"/>
              <a:t>tblgen</a:t>
            </a:r>
            <a:r>
              <a:rPr lang="en-US" altLang="zh-CN" b="1" dirty="0"/>
              <a:t>-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gen-op-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decls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生成对应的</a:t>
            </a:r>
            <a:r>
              <a:rPr lang="en-US" altLang="zh-CN" sz="1800" b="1" dirty="0"/>
              <a:t>Ops.h.inc</a:t>
            </a:r>
            <a:r>
              <a:rPr lang="zh-CN" altLang="en-US" sz="1800" b="1" dirty="0"/>
              <a:t>文件</a:t>
            </a:r>
            <a:endParaRPr lang="en-US" altLang="zh-CN" sz="1800" b="1" dirty="0"/>
          </a:p>
          <a:p>
            <a:endParaRPr lang="zh-CN" altLang="en-US" dirty="0"/>
          </a:p>
        </p:txBody>
      </p:sp>
      <p:pic>
        <p:nvPicPr>
          <p:cNvPr id="2097170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831" y="1155703"/>
            <a:ext cx="8285374" cy="5689360"/>
          </a:xfrm>
          <a:prstGeom prst="rect">
            <a:avLst/>
          </a:prstGeom>
        </p:spPr>
      </p:pic>
      <p:sp>
        <p:nvSpPr>
          <p:cNvPr id="1048860" name="文本框 21"/>
          <p:cNvSpPr txBox="1"/>
          <p:nvPr/>
        </p:nvSpPr>
        <p:spPr>
          <a:xfrm>
            <a:off x="2373559" y="1887241"/>
            <a:ext cx="129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Ops.td</a:t>
            </a:r>
            <a:endParaRPr lang="zh-CN" altLang="en-US" dirty="0"/>
          </a:p>
        </p:txBody>
      </p:sp>
      <p:sp>
        <p:nvSpPr>
          <p:cNvPr id="1048861" name="文本框 22"/>
          <p:cNvSpPr txBox="1"/>
          <p:nvPr/>
        </p:nvSpPr>
        <p:spPr>
          <a:xfrm>
            <a:off x="2337641" y="4878892"/>
            <a:ext cx="129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Ops.td</a:t>
            </a:r>
            <a:endParaRPr lang="zh-CN" altLang="en-US" dirty="0"/>
          </a:p>
        </p:txBody>
      </p:sp>
      <p:pic>
        <p:nvPicPr>
          <p:cNvPr id="2097171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720" y="2874034"/>
            <a:ext cx="7791967" cy="1727394"/>
          </a:xfrm>
          <a:prstGeom prst="rect">
            <a:avLst/>
          </a:prstGeom>
        </p:spPr>
      </p:pic>
      <p:pic>
        <p:nvPicPr>
          <p:cNvPr id="2097172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95" y="1811063"/>
            <a:ext cx="3514725" cy="4046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4" grpId="0"/>
      <p:bldP spid="1048855" grpId="0"/>
      <p:bldP spid="1048856" grpId="0"/>
      <p:bldP spid="1048857" grpId="0"/>
      <p:bldP spid="10488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6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7" name="文本框 5"/>
          <p:cNvSpPr txBox="1"/>
          <p:nvPr/>
        </p:nvSpPr>
        <p:spPr>
          <a:xfrm>
            <a:off x="-1" y="69711"/>
            <a:ext cx="8036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表达式变形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(canonicalization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868" name="文本框 1"/>
          <p:cNvSpPr txBox="1"/>
          <p:nvPr/>
        </p:nvSpPr>
        <p:spPr>
          <a:xfrm>
            <a:off x="166254" y="875406"/>
            <a:ext cx="4881881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方式</a:t>
            </a:r>
            <a:r>
              <a:rPr lang="en-US" altLang="zh-CN" b="1" dirty="0"/>
              <a:t>1</a:t>
            </a:r>
            <a:r>
              <a:rPr lang="zh-CN" altLang="en-US" b="1" dirty="0"/>
              <a:t>：手动编写代码进行表达式的匹配与重写</a:t>
            </a:r>
          </a:p>
        </p:txBody>
      </p:sp>
      <p:pic>
        <p:nvPicPr>
          <p:cNvPr id="2097173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333"/>
            <a:ext cx="6222206" cy="1074107"/>
          </a:xfrm>
          <a:prstGeom prst="rect">
            <a:avLst/>
          </a:prstGeom>
        </p:spPr>
      </p:pic>
      <p:pic>
        <p:nvPicPr>
          <p:cNvPr id="2097174" name="图片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6302"/>
            <a:ext cx="6205061" cy="1168500"/>
          </a:xfrm>
          <a:prstGeom prst="rect">
            <a:avLst/>
          </a:prstGeom>
        </p:spPr>
      </p:pic>
      <p:pic>
        <p:nvPicPr>
          <p:cNvPr id="2097175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0004"/>
            <a:ext cx="10301288" cy="2967995"/>
          </a:xfrm>
          <a:prstGeom prst="rect">
            <a:avLst/>
          </a:prstGeom>
        </p:spPr>
      </p:pic>
      <p:sp>
        <p:nvSpPr>
          <p:cNvPr id="1048869" name="文本框 11"/>
          <p:cNvSpPr txBox="1"/>
          <p:nvPr/>
        </p:nvSpPr>
        <p:spPr>
          <a:xfrm>
            <a:off x="6705124" y="6388179"/>
            <a:ext cx="273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重写表达式返回结果</a:t>
            </a:r>
          </a:p>
        </p:txBody>
      </p:sp>
      <p:pic>
        <p:nvPicPr>
          <p:cNvPr id="2097176" name="图片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22206" y="2771448"/>
            <a:ext cx="5969794" cy="1086632"/>
          </a:xfrm>
          <a:prstGeom prst="rect">
            <a:avLst/>
          </a:prstGeom>
        </p:spPr>
      </p:pic>
      <p:sp>
        <p:nvSpPr>
          <p:cNvPr id="1048870" name="文本框 13"/>
          <p:cNvSpPr txBox="1"/>
          <p:nvPr/>
        </p:nvSpPr>
        <p:spPr>
          <a:xfrm>
            <a:off x="6205061" y="2425601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变形后</a:t>
            </a:r>
            <a:r>
              <a:rPr lang="en-US" altLang="zh-CN" b="1" dirty="0">
                <a:solidFill>
                  <a:srgbClr val="FF0000"/>
                </a:solidFill>
              </a:rPr>
              <a:t>MLIR</a:t>
            </a:r>
            <a:r>
              <a:rPr lang="zh-CN" altLang="en-US" b="1" dirty="0">
                <a:solidFill>
                  <a:srgbClr val="FF0000"/>
                </a:solidFill>
              </a:rPr>
              <a:t>表达式</a:t>
            </a:r>
          </a:p>
        </p:txBody>
      </p:sp>
      <p:sp>
        <p:nvSpPr>
          <p:cNvPr id="1048871" name="文本框 14"/>
          <p:cNvSpPr txBox="1"/>
          <p:nvPr/>
        </p:nvSpPr>
        <p:spPr>
          <a:xfrm>
            <a:off x="-93345" y="241031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变形前</a:t>
            </a:r>
            <a:r>
              <a:rPr lang="en-US" altLang="zh-CN" b="1" dirty="0"/>
              <a:t>MLIR</a:t>
            </a:r>
            <a:r>
              <a:rPr lang="zh-CN" altLang="en-US" b="1" dirty="0"/>
              <a:t>表达式</a:t>
            </a:r>
          </a:p>
        </p:txBody>
      </p:sp>
      <p:pic>
        <p:nvPicPr>
          <p:cNvPr id="209717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936" y="4186133"/>
            <a:ext cx="4596757" cy="2671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6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7" name="文本框 5"/>
          <p:cNvSpPr txBox="1"/>
          <p:nvPr/>
        </p:nvSpPr>
        <p:spPr>
          <a:xfrm>
            <a:off x="0" y="69711"/>
            <a:ext cx="419354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表达式变形之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DRR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1048878" name="文本框 6"/>
          <p:cNvSpPr txBox="1"/>
          <p:nvPr/>
        </p:nvSpPr>
        <p:spPr>
          <a:xfrm>
            <a:off x="166254" y="875406"/>
            <a:ext cx="9689227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方式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DRR(Declarative Rewrite Rules)</a:t>
            </a:r>
            <a:r>
              <a:rPr lang="zh-CN" altLang="en-US" b="1" dirty="0"/>
              <a:t>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使用基于规则的方式来自动生成表达式匹配和重写函数</a:t>
            </a:r>
            <a:endParaRPr lang="zh-CN" altLang="en-US" b="1" dirty="0"/>
          </a:p>
        </p:txBody>
      </p:sp>
      <p:pic>
        <p:nvPicPr>
          <p:cNvPr id="2097178" name="图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" y="1271173"/>
            <a:ext cx="7327702" cy="2486879"/>
          </a:xfrm>
          <a:prstGeom prst="rect">
            <a:avLst/>
          </a:prstGeom>
        </p:spPr>
      </p:pic>
      <p:pic>
        <p:nvPicPr>
          <p:cNvPr id="2097179" name="图片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10" y="1236524"/>
            <a:ext cx="9725890" cy="2521528"/>
          </a:xfrm>
          <a:prstGeom prst="rect">
            <a:avLst/>
          </a:prstGeom>
        </p:spPr>
      </p:pic>
      <p:pic>
        <p:nvPicPr>
          <p:cNvPr id="2097180" name="内容占位符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27709" y="3738786"/>
            <a:ext cx="11807753" cy="3119214"/>
          </a:xfrm>
        </p:spPr>
      </p:pic>
      <p:pic>
        <p:nvPicPr>
          <p:cNvPr id="2097181" name="图片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8780" y="3784487"/>
            <a:ext cx="12210780" cy="3073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4" name="文本框 5"/>
          <p:cNvSpPr txBox="1"/>
          <p:nvPr/>
        </p:nvSpPr>
        <p:spPr>
          <a:xfrm>
            <a:off x="0" y="69711"/>
            <a:ext cx="6619348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(Dialect Conversion)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82" name="图片 2"/>
          <p:cNvPicPr>
            <a:picLocks noChangeAspect="1"/>
          </p:cNvPicPr>
          <p:nvPr/>
        </p:nvPicPr>
        <p:blipFill rotWithShape="1">
          <a:blip r:embed="rId3"/>
          <a:srcRect b="57592"/>
          <a:stretch>
            <a:fillRect/>
          </a:stretch>
        </p:blipFill>
        <p:spPr>
          <a:xfrm>
            <a:off x="0" y="785811"/>
            <a:ext cx="12192000" cy="2282071"/>
          </a:xfrm>
          <a:prstGeom prst="rect">
            <a:avLst/>
          </a:prstGeom>
        </p:spPr>
      </p:pic>
      <p:pic>
        <p:nvPicPr>
          <p:cNvPr id="2097183" name="图片 6"/>
          <p:cNvPicPr>
            <a:picLocks noChangeAspect="1"/>
          </p:cNvPicPr>
          <p:nvPr/>
        </p:nvPicPr>
        <p:blipFill rotWithShape="1">
          <a:blip r:embed="rId4"/>
          <a:srcRect t="20989" b="16357"/>
          <a:stretch>
            <a:fillRect/>
          </a:stretch>
        </p:blipFill>
        <p:spPr>
          <a:xfrm>
            <a:off x="0" y="3062539"/>
            <a:ext cx="12192000" cy="3795461"/>
          </a:xfrm>
          <a:prstGeom prst="rect">
            <a:avLst/>
          </a:prstGeom>
        </p:spPr>
      </p:pic>
      <p:pic>
        <p:nvPicPr>
          <p:cNvPr id="2097184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2539"/>
            <a:ext cx="12085399" cy="2759527"/>
          </a:xfrm>
          <a:prstGeom prst="rect">
            <a:avLst/>
          </a:prstGeom>
        </p:spPr>
      </p:pic>
      <p:pic>
        <p:nvPicPr>
          <p:cNvPr id="2097185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22065"/>
            <a:ext cx="9144000" cy="1048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9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0" name="文本框 5"/>
          <p:cNvSpPr txBox="1"/>
          <p:nvPr/>
        </p:nvSpPr>
        <p:spPr>
          <a:xfrm>
            <a:off x="0" y="69711"/>
            <a:ext cx="273558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</a:p>
        </p:txBody>
      </p:sp>
      <p:sp>
        <p:nvSpPr>
          <p:cNvPr id="1048891" name="矩形 6"/>
          <p:cNvSpPr/>
          <p:nvPr/>
        </p:nvSpPr>
        <p:spPr>
          <a:xfrm>
            <a:off x="8632590" y="140952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Lower Dialect</a:t>
            </a:r>
            <a:endParaRPr lang="zh-CN" altLang="en-US" sz="1600" dirty="0"/>
          </a:p>
        </p:txBody>
      </p:sp>
      <p:sp>
        <p:nvSpPr>
          <p:cNvPr id="1048892" name="矩形 7"/>
          <p:cNvSpPr/>
          <p:nvPr/>
        </p:nvSpPr>
        <p:spPr>
          <a:xfrm>
            <a:off x="249029" y="1409520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源程序</a:t>
            </a:r>
          </a:p>
        </p:txBody>
      </p:sp>
      <p:sp>
        <p:nvSpPr>
          <p:cNvPr id="1048893" name="矩形 8"/>
          <p:cNvSpPr/>
          <p:nvPr/>
        </p:nvSpPr>
        <p:spPr>
          <a:xfrm>
            <a:off x="2090066" y="1394783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AST</a:t>
            </a:r>
            <a:endParaRPr lang="zh-CN" altLang="en-US" sz="1600" dirty="0"/>
          </a:p>
        </p:txBody>
      </p:sp>
      <p:sp>
        <p:nvSpPr>
          <p:cNvPr id="1048894" name="矩形 9"/>
          <p:cNvSpPr/>
          <p:nvPr/>
        </p:nvSpPr>
        <p:spPr>
          <a:xfrm>
            <a:off x="5068863" y="1409521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MLIR</a:t>
            </a:r>
            <a:r>
              <a:rPr lang="zh-CN" altLang="en-US" sz="1600" dirty="0"/>
              <a:t>表达式</a:t>
            </a:r>
          </a:p>
        </p:txBody>
      </p:sp>
      <p:sp>
        <p:nvSpPr>
          <p:cNvPr id="1048895" name="文本框 10"/>
          <p:cNvSpPr txBox="1"/>
          <p:nvPr/>
        </p:nvSpPr>
        <p:spPr>
          <a:xfrm>
            <a:off x="3279786" y="4256196"/>
            <a:ext cx="11226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Lowering</a:t>
            </a:r>
            <a:endParaRPr lang="zh-CN" altLang="en-US" b="1" dirty="0"/>
          </a:p>
        </p:txBody>
      </p:sp>
      <p:sp>
        <p:nvSpPr>
          <p:cNvPr id="1048896" name="文本框 11"/>
          <p:cNvSpPr txBox="1"/>
          <p:nvPr/>
        </p:nvSpPr>
        <p:spPr>
          <a:xfrm>
            <a:off x="3358573" y="128016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MLIRGen</a:t>
            </a:r>
            <a:r>
              <a:rPr lang="zh-CN" altLang="en-US" b="1" dirty="0"/>
              <a:t>模块</a:t>
            </a:r>
          </a:p>
        </p:txBody>
      </p:sp>
      <p:sp>
        <p:nvSpPr>
          <p:cNvPr id="1048897" name="矩形 12"/>
          <p:cNvSpPr/>
          <p:nvPr/>
        </p:nvSpPr>
        <p:spPr>
          <a:xfrm>
            <a:off x="10226440" y="1402813"/>
            <a:ext cx="1299537" cy="50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LLVM IR Dialect</a:t>
            </a:r>
            <a:endParaRPr lang="zh-CN" altLang="en-US" sz="1600" dirty="0"/>
          </a:p>
        </p:txBody>
      </p:sp>
      <p:sp>
        <p:nvSpPr>
          <p:cNvPr id="1048898" name="左中括号 13"/>
          <p:cNvSpPr/>
          <p:nvPr/>
        </p:nvSpPr>
        <p:spPr>
          <a:xfrm>
            <a:off x="560040" y="4631453"/>
            <a:ext cx="192905" cy="120360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9" name="右中括号 14"/>
          <p:cNvSpPr/>
          <p:nvPr/>
        </p:nvSpPr>
        <p:spPr>
          <a:xfrm>
            <a:off x="10675394" y="4631453"/>
            <a:ext cx="195581" cy="120360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99" name="直接箭头连接符 15"/>
          <p:cNvCxnSpPr>
            <a:cxnSpLocks/>
            <a:stCxn id="1048892" idx="3"/>
            <a:endCxn id="1048893" idx="1"/>
          </p:cNvCxnSpPr>
          <p:nvPr/>
        </p:nvCxnSpPr>
        <p:spPr>
          <a:xfrm flipV="1">
            <a:off x="1548566" y="1649496"/>
            <a:ext cx="541500" cy="1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0" name="文本框 16"/>
          <p:cNvSpPr txBox="1"/>
          <p:nvPr/>
        </p:nvSpPr>
        <p:spPr>
          <a:xfrm>
            <a:off x="3330429" y="16136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根据</a:t>
            </a:r>
            <a:r>
              <a:rPr lang="en-US" altLang="zh-CN" sz="1400" dirty="0"/>
              <a:t>AST</a:t>
            </a:r>
            <a:r>
              <a:rPr lang="zh-CN" altLang="en-US" sz="1400" dirty="0"/>
              <a:t>节点选择</a:t>
            </a:r>
            <a:r>
              <a:rPr lang="en-US" altLang="zh-CN" sz="1400" dirty="0"/>
              <a:t>Op</a:t>
            </a:r>
            <a:endParaRPr lang="zh-CN" altLang="en-US" sz="1400" dirty="0"/>
          </a:p>
        </p:txBody>
      </p:sp>
      <p:cxnSp>
        <p:nvCxnSpPr>
          <p:cNvPr id="3145800" name="直接箭头连接符 17"/>
          <p:cNvCxnSpPr>
            <a:cxnSpLocks/>
            <a:stCxn id="1048893" idx="3"/>
            <a:endCxn id="1048894" idx="1"/>
          </p:cNvCxnSpPr>
          <p:nvPr/>
        </p:nvCxnSpPr>
        <p:spPr>
          <a:xfrm>
            <a:off x="3389603" y="1649496"/>
            <a:ext cx="1679260" cy="1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1" name="矩形 18"/>
          <p:cNvSpPr/>
          <p:nvPr/>
        </p:nvSpPr>
        <p:spPr>
          <a:xfrm>
            <a:off x="10226440" y="2413200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LLVM IR</a:t>
            </a:r>
            <a:endParaRPr lang="zh-CN" altLang="en-US" sz="1600" dirty="0"/>
          </a:p>
        </p:txBody>
      </p:sp>
      <p:sp>
        <p:nvSpPr>
          <p:cNvPr id="1048902" name="矩形 19"/>
          <p:cNvSpPr/>
          <p:nvPr/>
        </p:nvSpPr>
        <p:spPr>
          <a:xfrm>
            <a:off x="10226440" y="3316154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目标代码</a:t>
            </a:r>
          </a:p>
        </p:txBody>
      </p:sp>
      <p:sp>
        <p:nvSpPr>
          <p:cNvPr id="1048903" name="矩形 20"/>
          <p:cNvSpPr/>
          <p:nvPr/>
        </p:nvSpPr>
        <p:spPr>
          <a:xfrm>
            <a:off x="8632590" y="2413200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JIT</a:t>
            </a:r>
            <a:endParaRPr lang="zh-CN" altLang="en-US" sz="1600" dirty="0"/>
          </a:p>
        </p:txBody>
      </p:sp>
      <p:sp>
        <p:nvSpPr>
          <p:cNvPr id="1048904" name="矩形 21"/>
          <p:cNvSpPr/>
          <p:nvPr/>
        </p:nvSpPr>
        <p:spPr>
          <a:xfrm>
            <a:off x="8632590" y="331628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目标代码</a:t>
            </a:r>
          </a:p>
        </p:txBody>
      </p:sp>
      <p:cxnSp>
        <p:nvCxnSpPr>
          <p:cNvPr id="3145801" name="直接箭头连接符 22"/>
          <p:cNvCxnSpPr>
            <a:cxnSpLocks/>
            <a:stCxn id="1048910" idx="3"/>
            <a:endCxn id="1048891" idx="1"/>
          </p:cNvCxnSpPr>
          <p:nvPr/>
        </p:nvCxnSpPr>
        <p:spPr>
          <a:xfrm>
            <a:off x="8119234" y="1657526"/>
            <a:ext cx="513356" cy="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2" name="直接箭头连接符 23"/>
          <p:cNvCxnSpPr>
            <a:cxnSpLocks/>
            <a:stCxn id="1048891" idx="3"/>
            <a:endCxn id="1048897" idx="1"/>
          </p:cNvCxnSpPr>
          <p:nvPr/>
        </p:nvCxnSpPr>
        <p:spPr>
          <a:xfrm flipV="1">
            <a:off x="9932127" y="1656582"/>
            <a:ext cx="294313" cy="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3" name="直接箭头连接符 24"/>
          <p:cNvCxnSpPr>
            <a:cxnSpLocks/>
            <a:stCxn id="1048897" idx="2"/>
            <a:endCxn id="1048903" idx="0"/>
          </p:cNvCxnSpPr>
          <p:nvPr/>
        </p:nvCxnSpPr>
        <p:spPr>
          <a:xfrm flipH="1">
            <a:off x="9282359" y="1910351"/>
            <a:ext cx="1593850" cy="50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4" name="直接箭头连接符 25"/>
          <p:cNvCxnSpPr>
            <a:cxnSpLocks/>
            <a:stCxn id="1048897" idx="2"/>
            <a:endCxn id="1048901" idx="0"/>
          </p:cNvCxnSpPr>
          <p:nvPr/>
        </p:nvCxnSpPr>
        <p:spPr>
          <a:xfrm>
            <a:off x="10876209" y="1910351"/>
            <a:ext cx="0" cy="50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5" name="直接箭头连接符 26"/>
          <p:cNvCxnSpPr>
            <a:cxnSpLocks/>
            <a:stCxn id="1048903" idx="2"/>
            <a:endCxn id="1048904" idx="0"/>
          </p:cNvCxnSpPr>
          <p:nvPr/>
        </p:nvCxnSpPr>
        <p:spPr>
          <a:xfrm>
            <a:off x="9282359" y="2922625"/>
            <a:ext cx="0" cy="39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6" name="直接箭头连接符 27"/>
          <p:cNvCxnSpPr>
            <a:cxnSpLocks/>
            <a:stCxn id="1048901" idx="2"/>
            <a:endCxn id="1048902" idx="0"/>
          </p:cNvCxnSpPr>
          <p:nvPr/>
        </p:nvCxnSpPr>
        <p:spPr>
          <a:xfrm>
            <a:off x="10876209" y="2922625"/>
            <a:ext cx="0" cy="39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5" name="矩形 29"/>
          <p:cNvSpPr/>
          <p:nvPr/>
        </p:nvSpPr>
        <p:spPr>
          <a:xfrm>
            <a:off x="752945" y="4940101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旧</a:t>
            </a:r>
            <a:r>
              <a:rPr lang="en-US" altLang="zh-CN" sz="1600" dirty="0"/>
              <a:t>Dialect</a:t>
            </a:r>
            <a:r>
              <a:rPr lang="zh-CN" altLang="en-US" sz="1600" dirty="0"/>
              <a:t>表达式</a:t>
            </a:r>
          </a:p>
        </p:txBody>
      </p:sp>
      <p:sp>
        <p:nvSpPr>
          <p:cNvPr id="1048906" name="矩形 30"/>
          <p:cNvSpPr/>
          <p:nvPr/>
        </p:nvSpPr>
        <p:spPr>
          <a:xfrm>
            <a:off x="2530760" y="4946974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创建</a:t>
            </a:r>
            <a:r>
              <a:rPr lang="en-US" altLang="zh-CN" sz="1600" dirty="0"/>
              <a:t>Lower Pass</a:t>
            </a:r>
            <a:endParaRPr lang="zh-CN" altLang="en-US" sz="1600" dirty="0"/>
          </a:p>
        </p:txBody>
      </p:sp>
      <p:cxnSp>
        <p:nvCxnSpPr>
          <p:cNvPr id="3145807" name="直接箭头连接符 31"/>
          <p:cNvCxnSpPr>
            <a:cxnSpLocks/>
            <a:stCxn id="1048905" idx="3"/>
            <a:endCxn id="1048906" idx="1"/>
          </p:cNvCxnSpPr>
          <p:nvPr/>
        </p:nvCxnSpPr>
        <p:spPr>
          <a:xfrm>
            <a:off x="2052482" y="5194814"/>
            <a:ext cx="478278" cy="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7" name="矩形 33"/>
          <p:cNvSpPr/>
          <p:nvPr/>
        </p:nvSpPr>
        <p:spPr>
          <a:xfrm>
            <a:off x="5351052" y="4937552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每个</a:t>
            </a:r>
            <a:r>
              <a:rPr lang="en-US" altLang="zh-CN" sz="1600" dirty="0"/>
              <a:t>Op</a:t>
            </a:r>
            <a:r>
              <a:rPr lang="zh-CN" altLang="en-US" sz="1600" dirty="0"/>
              <a:t>的匹配与重写</a:t>
            </a:r>
          </a:p>
        </p:txBody>
      </p:sp>
      <p:cxnSp>
        <p:nvCxnSpPr>
          <p:cNvPr id="3145808" name="直接箭头连接符 34"/>
          <p:cNvCxnSpPr>
            <a:cxnSpLocks/>
            <a:stCxn id="1048906" idx="3"/>
            <a:endCxn id="1048907" idx="1"/>
          </p:cNvCxnSpPr>
          <p:nvPr/>
        </p:nvCxnSpPr>
        <p:spPr>
          <a:xfrm flipV="1">
            <a:off x="3830297" y="5192265"/>
            <a:ext cx="1520755" cy="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8" name="矩形 35"/>
          <p:cNvSpPr/>
          <p:nvPr/>
        </p:nvSpPr>
        <p:spPr>
          <a:xfrm>
            <a:off x="7434259" y="4928555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加载新</a:t>
            </a:r>
            <a:r>
              <a:rPr lang="en-US" altLang="zh-CN" sz="1600" dirty="0"/>
              <a:t>Dialect Pass</a:t>
            </a:r>
            <a:endParaRPr lang="zh-CN" altLang="en-US" sz="1600" dirty="0"/>
          </a:p>
        </p:txBody>
      </p:sp>
      <p:cxnSp>
        <p:nvCxnSpPr>
          <p:cNvPr id="3145809" name="直接箭头连接符 36"/>
          <p:cNvCxnSpPr>
            <a:cxnSpLocks/>
            <a:stCxn id="1048907" idx="3"/>
            <a:endCxn id="1048908" idx="1"/>
          </p:cNvCxnSpPr>
          <p:nvPr/>
        </p:nvCxnSpPr>
        <p:spPr>
          <a:xfrm flipV="1">
            <a:off x="6650589" y="5183268"/>
            <a:ext cx="783670" cy="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9" name="矩形 39"/>
          <p:cNvSpPr/>
          <p:nvPr/>
        </p:nvSpPr>
        <p:spPr>
          <a:xfrm>
            <a:off x="9343709" y="4923705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新</a:t>
            </a:r>
            <a:r>
              <a:rPr lang="en-US" altLang="zh-CN" sz="1600" dirty="0"/>
              <a:t>Dialect</a:t>
            </a:r>
            <a:r>
              <a:rPr lang="zh-CN" altLang="en-US" sz="1600" dirty="0"/>
              <a:t>表达式</a:t>
            </a:r>
          </a:p>
        </p:txBody>
      </p:sp>
      <p:cxnSp>
        <p:nvCxnSpPr>
          <p:cNvPr id="3145810" name="直接箭头连接符 40"/>
          <p:cNvCxnSpPr>
            <a:cxnSpLocks/>
            <a:stCxn id="1048908" idx="3"/>
            <a:endCxn id="1048909" idx="1"/>
          </p:cNvCxnSpPr>
          <p:nvPr/>
        </p:nvCxnSpPr>
        <p:spPr>
          <a:xfrm flipV="1">
            <a:off x="8733796" y="5178418"/>
            <a:ext cx="609913" cy="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10" name="矩形 41"/>
          <p:cNvSpPr/>
          <p:nvPr/>
        </p:nvSpPr>
        <p:spPr>
          <a:xfrm>
            <a:off x="6819697" y="1402813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表达式变形</a:t>
            </a:r>
          </a:p>
        </p:txBody>
      </p:sp>
      <p:sp>
        <p:nvSpPr>
          <p:cNvPr id="1048911" name="文本框 55"/>
          <p:cNvSpPr txBox="1"/>
          <p:nvPr/>
        </p:nvSpPr>
        <p:spPr>
          <a:xfrm>
            <a:off x="3791718" y="4893909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选择</a:t>
            </a:r>
            <a:r>
              <a:rPr lang="en-US" altLang="zh-CN" sz="1400" dirty="0"/>
              <a:t>target Dialect</a:t>
            </a:r>
            <a:endParaRPr lang="zh-CN" altLang="en-US" sz="1400" dirty="0"/>
          </a:p>
        </p:txBody>
      </p:sp>
      <p:sp>
        <p:nvSpPr>
          <p:cNvPr id="1048912" name="文本框 56"/>
          <p:cNvSpPr txBox="1"/>
          <p:nvPr/>
        </p:nvSpPr>
        <p:spPr>
          <a:xfrm>
            <a:off x="3830297" y="5170443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TypeConversion</a:t>
            </a:r>
            <a:endParaRPr lang="zh-CN" altLang="en-US" sz="1400" dirty="0"/>
          </a:p>
        </p:txBody>
      </p:sp>
      <p:cxnSp>
        <p:nvCxnSpPr>
          <p:cNvPr id="3145811" name="直接箭头连接符 64"/>
          <p:cNvCxnSpPr>
            <a:cxnSpLocks/>
            <a:stCxn id="1048894" idx="3"/>
            <a:endCxn id="1048910" idx="1"/>
          </p:cNvCxnSpPr>
          <p:nvPr/>
        </p:nvCxnSpPr>
        <p:spPr>
          <a:xfrm flipV="1">
            <a:off x="6368400" y="1657526"/>
            <a:ext cx="451297" cy="6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2" name="直接箭头连接符 77"/>
          <p:cNvCxnSpPr>
            <a:cxnSpLocks/>
          </p:cNvCxnSpPr>
          <p:nvPr/>
        </p:nvCxnSpPr>
        <p:spPr>
          <a:xfrm flipH="1">
            <a:off x="3923657" y="1867911"/>
            <a:ext cx="4519686" cy="2488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4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4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4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4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5" grpId="0"/>
      <p:bldP spid="1048898" grpId="0" animBg="1"/>
      <p:bldP spid="1048899" grpId="0" animBg="1"/>
      <p:bldP spid="1048905" grpId="0" animBg="1"/>
      <p:bldP spid="1048906" grpId="0" animBg="1"/>
      <p:bldP spid="1048907" grpId="0" animBg="1"/>
      <p:bldP spid="1048908" grpId="0" animBg="1"/>
      <p:bldP spid="1048909" grpId="0" animBg="1"/>
      <p:bldP spid="1048911" grpId="0"/>
      <p:bldP spid="10489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4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5" name="文本框 5"/>
          <p:cNvSpPr txBox="1"/>
          <p:nvPr/>
        </p:nvSpPr>
        <p:spPr>
          <a:xfrm>
            <a:off x="0" y="69711"/>
            <a:ext cx="1000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048656" name="文本框 6"/>
          <p:cNvSpPr txBox="1"/>
          <p:nvPr/>
        </p:nvSpPr>
        <p:spPr>
          <a:xfrm>
            <a:off x="1971674" y="950119"/>
            <a:ext cx="5881331" cy="5520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MLIR</a:t>
            </a:r>
            <a:r>
              <a:rPr lang="zh-CN" altLang="en-US" sz="3600" dirty="0">
                <a:latin typeface="Tahoma" panose="020B0604030504040204" pitchFamily="34" charset="0"/>
                <a:cs typeface="Tahoma" panose="020B0604030504040204" pitchFamily="34" charset="0"/>
              </a:rPr>
              <a:t>简介</a:t>
            </a:r>
            <a:endParaRPr lang="en-US" altLang="zh-CN" sz="3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8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en-US" altLang="zh-C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Toy</a:t>
            </a:r>
            <a:r>
              <a:rPr lang="zh-CN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接入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MLIR</a:t>
            </a:r>
            <a:endParaRPr lang="en-US" altLang="zh-CN" sz="3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8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Dialect</a:t>
            </a:r>
            <a:r>
              <a:rPr lang="zh-CN" altLang="en-US" sz="3600" dirty="0">
                <a:latin typeface="Tahoma" panose="020B0604030504040204" pitchFamily="34" charset="0"/>
                <a:cs typeface="Tahoma" panose="020B0604030504040204" pitchFamily="34" charset="0"/>
              </a:rPr>
              <a:t>及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</a:t>
            </a:r>
            <a:r>
              <a:rPr lang="zh-CN" altLang="en-US" sz="3600" dirty="0">
                <a:latin typeface="Tahoma" panose="020B0604030504040204" pitchFamily="34" charset="0"/>
                <a:cs typeface="Tahoma" panose="020B0604030504040204" pitchFamily="34" charset="0"/>
              </a:rPr>
              <a:t>详</a:t>
            </a:r>
            <a:r>
              <a:rPr lang="zh-CN" altLang="en-US" sz="3600" dirty="0">
                <a:latin typeface="+mj-lt"/>
                <a:cs typeface="Tahoma" panose="020B0604030504040204" pitchFamily="34" charset="0"/>
              </a:rPr>
              <a:t>解</a:t>
            </a:r>
            <a:endParaRPr lang="en-US" altLang="zh-CN" sz="3600" dirty="0">
              <a:latin typeface="+mj-lt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8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en-US" altLang="zh-C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en-US" sz="3600" dirty="0">
                <a:latin typeface="Tahoma" panose="020B0604030504040204" pitchFamily="34" charset="0"/>
                <a:cs typeface="Tahoma" panose="020B0604030504040204" pitchFamily="34" charset="0"/>
              </a:rPr>
              <a:t>表达式变形</a:t>
            </a:r>
          </a:p>
          <a:p>
            <a:pPr>
              <a:lnSpc>
                <a:spcPct val="150000"/>
              </a:lnSpc>
            </a:pPr>
            <a:r>
              <a:rPr lang="en-US" altLang="zh-CN" sz="48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r>
              <a:rPr lang="en-US" altLang="zh-C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Lowering</a:t>
            </a:r>
            <a:r>
              <a:rPr lang="zh-CN" altLang="en-US" sz="3600" dirty="0">
                <a:latin typeface="Tahoma" panose="020B0604030504040204" pitchFamily="34" charset="0"/>
                <a:cs typeface="Tahoma" panose="020B0604030504040204" pitchFamily="34" charset="0"/>
              </a:rPr>
              <a:t>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76"/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6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7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8" name="文本框 5"/>
          <p:cNvSpPr txBox="1"/>
          <p:nvPr/>
        </p:nvSpPr>
        <p:spPr>
          <a:xfrm>
            <a:off x="0" y="69711"/>
            <a:ext cx="505460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初始源程序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8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1064418"/>
            <a:ext cx="1149667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4" name="文本框 5"/>
          <p:cNvSpPr txBox="1"/>
          <p:nvPr/>
        </p:nvSpPr>
        <p:spPr>
          <a:xfrm>
            <a:off x="0" y="69711"/>
            <a:ext cx="7682466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部分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lowering-pattern match and rewrite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925" name="文本框 1"/>
          <p:cNvSpPr txBox="1"/>
          <p:nvPr/>
        </p:nvSpPr>
        <p:spPr>
          <a:xfrm>
            <a:off x="459460" y="921572"/>
            <a:ext cx="1167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一个高抽象级别的</a:t>
            </a:r>
            <a:r>
              <a:rPr lang="en-US" altLang="zh-CN" b="1" dirty="0"/>
              <a:t>Dialect</a:t>
            </a:r>
            <a:r>
              <a:rPr lang="zh-CN" altLang="en-US" b="1" dirty="0"/>
              <a:t>到一个低抽象级别的</a:t>
            </a:r>
            <a:r>
              <a:rPr lang="en-US" altLang="zh-CN" b="1" dirty="0"/>
              <a:t>Dialect</a:t>
            </a:r>
            <a:r>
              <a:rPr lang="zh-CN" altLang="en-US" b="1" dirty="0"/>
              <a:t>过程中，可以只</a:t>
            </a:r>
            <a:r>
              <a:rPr lang="en-US" altLang="zh-CN" b="1" dirty="0"/>
              <a:t>lowering</a:t>
            </a:r>
            <a:r>
              <a:rPr lang="zh-CN" altLang="en-US" b="1" dirty="0"/>
              <a:t>其中一部分</a:t>
            </a:r>
            <a:r>
              <a:rPr lang="en-US" altLang="zh-CN" b="1" dirty="0"/>
              <a:t>Operation</a:t>
            </a:r>
            <a:r>
              <a:rPr lang="zh-CN" altLang="en-US" b="1" dirty="0"/>
              <a:t>，</a:t>
            </a:r>
            <a:endParaRPr lang="en-US" altLang="zh-CN" b="1" dirty="0"/>
          </a:p>
          <a:p>
            <a:r>
              <a:rPr lang="zh-CN" altLang="en-US" b="1" dirty="0"/>
              <a:t>剩下的</a:t>
            </a:r>
            <a:r>
              <a:rPr lang="en-US" altLang="zh-CN" b="1" dirty="0"/>
              <a:t>Operation</a:t>
            </a:r>
            <a:r>
              <a:rPr lang="zh-CN" altLang="en-US" b="1" dirty="0"/>
              <a:t>只需要升级与其他</a:t>
            </a:r>
            <a:r>
              <a:rPr lang="en-US" altLang="zh-CN" b="1" dirty="0"/>
              <a:t>Operation</a:t>
            </a:r>
            <a:r>
              <a:rPr lang="zh-CN" altLang="en-US" b="1" dirty="0"/>
              <a:t>共存。</a:t>
            </a:r>
          </a:p>
        </p:txBody>
      </p:sp>
      <p:pic>
        <p:nvPicPr>
          <p:cNvPr id="209718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0" y="1567903"/>
            <a:ext cx="10391774" cy="5116725"/>
          </a:xfrm>
          <a:prstGeom prst="rect">
            <a:avLst/>
          </a:prstGeom>
        </p:spPr>
      </p:pic>
      <p:pic>
        <p:nvPicPr>
          <p:cNvPr id="2097188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0422"/>
            <a:ext cx="12192000" cy="2257156"/>
          </a:xfrm>
          <a:prstGeom prst="rect">
            <a:avLst/>
          </a:prstGeom>
        </p:spPr>
      </p:pic>
      <p:sp>
        <p:nvSpPr>
          <p:cNvPr id="1048926" name="文本框 9"/>
          <p:cNvSpPr txBox="1"/>
          <p:nvPr/>
        </p:nvSpPr>
        <p:spPr>
          <a:xfrm>
            <a:off x="6715125" y="4557578"/>
            <a:ext cx="440310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</a:rPr>
              <a:t>AnyTypeOf</a:t>
            </a:r>
            <a:r>
              <a:rPr lang="en-US" altLang="zh-CN" sz="2000" b="1" dirty="0">
                <a:solidFill>
                  <a:srgbClr val="C00000"/>
                </a:solidFill>
              </a:rPr>
              <a:t>&lt;[F64Tensor,F64MemRef]&gt;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3145813" name="直接箭头连接符 11"/>
          <p:cNvCxnSpPr>
            <a:cxnSpLocks/>
          </p:cNvCxnSpPr>
          <p:nvPr/>
        </p:nvCxnSpPr>
        <p:spPr>
          <a:xfrm>
            <a:off x="5993606" y="4007644"/>
            <a:ext cx="3054049" cy="549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97189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5" y="2450307"/>
            <a:ext cx="12059797" cy="2507382"/>
          </a:xfrm>
          <a:prstGeom prst="rect">
            <a:avLst/>
          </a:prstGeom>
        </p:spPr>
      </p:pic>
      <p:pic>
        <p:nvPicPr>
          <p:cNvPr id="2097190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88" y="819326"/>
            <a:ext cx="7443788" cy="5996607"/>
          </a:xfrm>
          <a:prstGeom prst="rect">
            <a:avLst/>
          </a:prstGeom>
        </p:spPr>
      </p:pic>
      <p:pic>
        <p:nvPicPr>
          <p:cNvPr id="2097191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0" y="1628558"/>
            <a:ext cx="9248775" cy="2009775"/>
          </a:xfrm>
          <a:prstGeom prst="rect">
            <a:avLst/>
          </a:prstGeom>
        </p:spPr>
      </p:pic>
      <p:pic>
        <p:nvPicPr>
          <p:cNvPr id="2097192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53" y="917135"/>
            <a:ext cx="8117681" cy="545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9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1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2" name="文本框 5"/>
          <p:cNvSpPr txBox="1"/>
          <p:nvPr/>
        </p:nvSpPr>
        <p:spPr>
          <a:xfrm>
            <a:off x="0" y="69711"/>
            <a:ext cx="5506719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full-lowering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933" name="文本框 1"/>
          <p:cNvSpPr txBox="1"/>
          <p:nvPr/>
        </p:nvSpPr>
        <p:spPr>
          <a:xfrm>
            <a:off x="154840" y="921572"/>
            <a:ext cx="11745883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前面已经将</a:t>
            </a:r>
            <a:r>
              <a:rPr lang="en-US" altLang="zh-CN" b="1" dirty="0"/>
              <a:t>Toy Dialect</a:t>
            </a:r>
            <a:r>
              <a:rPr lang="zh-CN" altLang="en-US" b="1" dirty="0"/>
              <a:t>转换为</a:t>
            </a:r>
            <a:r>
              <a:rPr lang="en-US" altLang="zh-CN" b="1" dirty="0"/>
              <a:t>Affine Dialect</a:t>
            </a:r>
            <a:r>
              <a:rPr lang="zh-CN" altLang="en-US" b="1" dirty="0"/>
              <a:t>、</a:t>
            </a:r>
            <a:r>
              <a:rPr lang="en-US" altLang="zh-CN" b="1" dirty="0"/>
              <a:t>Standard Dialect</a:t>
            </a:r>
            <a:r>
              <a:rPr lang="zh-CN" altLang="en-US" b="1" dirty="0"/>
              <a:t>以及包含</a:t>
            </a:r>
            <a:r>
              <a:rPr lang="en-US" altLang="zh-CN" b="1" dirty="0"/>
              <a:t>Toy Dialect</a:t>
            </a:r>
            <a:r>
              <a:rPr lang="zh-CN" altLang="en-US" b="1" dirty="0"/>
              <a:t>中的</a:t>
            </a:r>
            <a:r>
              <a:rPr lang="en-US" altLang="zh-CN" b="1" dirty="0"/>
              <a:t>print Operation</a:t>
            </a:r>
            <a:r>
              <a:rPr lang="zh-CN" altLang="en-US" b="1" dirty="0"/>
              <a:t>的混合操作，</a:t>
            </a:r>
            <a:endParaRPr lang="en-US" altLang="zh-CN" b="1" dirty="0"/>
          </a:p>
          <a:p>
            <a:r>
              <a:rPr lang="zh-CN" altLang="en-US" b="1" dirty="0"/>
              <a:t>需要全部</a:t>
            </a:r>
            <a:r>
              <a:rPr lang="en-US" altLang="zh-CN" b="1" dirty="0"/>
              <a:t>lowering</a:t>
            </a:r>
            <a:r>
              <a:rPr lang="zh-CN" altLang="en-US" b="1" dirty="0"/>
              <a:t>到</a:t>
            </a:r>
            <a:r>
              <a:rPr lang="en-US" altLang="zh-CN" b="1" dirty="0"/>
              <a:t>LLVM Dialect</a:t>
            </a:r>
            <a:r>
              <a:rPr lang="zh-CN" altLang="en-US" b="1" dirty="0"/>
              <a:t>在</a:t>
            </a:r>
            <a:r>
              <a:rPr lang="en-US" altLang="zh-CN" b="1" dirty="0"/>
              <a:t>lowering</a:t>
            </a:r>
            <a:r>
              <a:rPr lang="zh-CN" altLang="en-US" b="1" dirty="0"/>
              <a:t>到</a:t>
            </a:r>
            <a:r>
              <a:rPr lang="en-US" altLang="zh-CN" b="1" dirty="0"/>
              <a:t>LLVM IR</a:t>
            </a:r>
            <a:r>
              <a:rPr lang="zh-CN" altLang="en-US" b="1" dirty="0"/>
              <a:t>接入</a:t>
            </a:r>
            <a:r>
              <a:rPr lang="en-US" altLang="zh-CN" b="1" dirty="0"/>
              <a:t>LLVM </a:t>
            </a:r>
            <a:r>
              <a:rPr lang="zh-CN" altLang="en-US" b="1" dirty="0"/>
              <a:t>后端进行</a:t>
            </a:r>
            <a:r>
              <a:rPr lang="en-US" altLang="zh-CN" b="1" dirty="0" err="1"/>
              <a:t>CodeGen</a:t>
            </a:r>
            <a:endParaRPr lang="zh-CN" altLang="en-US" b="1" dirty="0"/>
          </a:p>
        </p:txBody>
      </p:sp>
      <p:sp>
        <p:nvSpPr>
          <p:cNvPr id="1048934" name="文本框 41"/>
          <p:cNvSpPr txBox="1"/>
          <p:nvPr/>
        </p:nvSpPr>
        <p:spPr>
          <a:xfrm>
            <a:off x="749986" y="2075139"/>
            <a:ext cx="3919042" cy="3647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/>
              <a:t>创建</a:t>
            </a:r>
            <a:r>
              <a:rPr lang="en-US" altLang="zh-CN" sz="2400" b="1" dirty="0"/>
              <a:t>Lower to LLVM Pass</a:t>
            </a:r>
          </a:p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en-US" altLang="zh-CN" sz="2400" b="1" dirty="0"/>
              <a:t>Type Conversion</a:t>
            </a:r>
          </a:p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Conversion Target</a:t>
            </a:r>
          </a:p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 dirty="0"/>
              <a:t>定义</a:t>
            </a:r>
            <a:r>
              <a:rPr lang="en-US" altLang="zh-CN" sz="2400" b="1" dirty="0"/>
              <a:t>lowering pattern</a:t>
            </a:r>
          </a:p>
        </p:txBody>
      </p:sp>
      <p:pic>
        <p:nvPicPr>
          <p:cNvPr id="209719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18" y="2986088"/>
            <a:ext cx="7098414" cy="2416968"/>
          </a:xfrm>
          <a:prstGeom prst="rect">
            <a:avLst/>
          </a:prstGeom>
        </p:spPr>
      </p:pic>
      <p:sp>
        <p:nvSpPr>
          <p:cNvPr id="1048935" name="文本框 44"/>
          <p:cNvSpPr txBox="1"/>
          <p:nvPr/>
        </p:nvSpPr>
        <p:spPr>
          <a:xfrm>
            <a:off x="9972675" y="3844409"/>
            <a:ext cx="881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36" name="文本框 45"/>
          <p:cNvSpPr txBox="1"/>
          <p:nvPr/>
        </p:nvSpPr>
        <p:spPr>
          <a:xfrm>
            <a:off x="7464965" y="2739509"/>
            <a:ext cx="881381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37" name="文本框 46"/>
          <p:cNvSpPr txBox="1"/>
          <p:nvPr/>
        </p:nvSpPr>
        <p:spPr>
          <a:xfrm>
            <a:off x="7451042" y="4661178"/>
            <a:ext cx="881381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38" name="文本框 47"/>
          <p:cNvSpPr txBox="1"/>
          <p:nvPr/>
        </p:nvSpPr>
        <p:spPr>
          <a:xfrm>
            <a:off x="5191952" y="3339584"/>
            <a:ext cx="881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39" name="矩形 48"/>
          <p:cNvSpPr/>
          <p:nvPr/>
        </p:nvSpPr>
        <p:spPr>
          <a:xfrm>
            <a:off x="9658350" y="4162483"/>
            <a:ext cx="1643063" cy="62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LLVM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4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5" name="文本框 5"/>
          <p:cNvSpPr txBox="1"/>
          <p:nvPr/>
        </p:nvSpPr>
        <p:spPr>
          <a:xfrm>
            <a:off x="0" y="69711"/>
            <a:ext cx="5506719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full-lowering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946" name="文本框 1"/>
          <p:cNvSpPr txBox="1"/>
          <p:nvPr/>
        </p:nvSpPr>
        <p:spPr>
          <a:xfrm>
            <a:off x="154840" y="921572"/>
            <a:ext cx="11745883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前面已经将</a:t>
            </a:r>
            <a:r>
              <a:rPr lang="en-US" altLang="zh-CN" b="1" dirty="0"/>
              <a:t>Toy Dialect</a:t>
            </a:r>
            <a:r>
              <a:rPr lang="zh-CN" altLang="en-US" b="1" dirty="0"/>
              <a:t>转换为</a:t>
            </a:r>
            <a:r>
              <a:rPr lang="en-US" altLang="zh-CN" b="1" dirty="0"/>
              <a:t>Affine Dialect</a:t>
            </a:r>
            <a:r>
              <a:rPr lang="zh-CN" altLang="en-US" b="1" dirty="0"/>
              <a:t>、</a:t>
            </a:r>
            <a:r>
              <a:rPr lang="en-US" altLang="zh-CN" b="1" dirty="0"/>
              <a:t>Standard Dialect</a:t>
            </a:r>
            <a:r>
              <a:rPr lang="zh-CN" altLang="en-US" b="1" dirty="0"/>
              <a:t>以及包含</a:t>
            </a:r>
            <a:r>
              <a:rPr lang="en-US" altLang="zh-CN" b="1" dirty="0"/>
              <a:t>Toy Dialect</a:t>
            </a:r>
            <a:r>
              <a:rPr lang="zh-CN" altLang="en-US" b="1" dirty="0"/>
              <a:t>中的</a:t>
            </a:r>
            <a:r>
              <a:rPr lang="en-US" altLang="zh-CN" b="1" dirty="0"/>
              <a:t>print Operation</a:t>
            </a:r>
            <a:r>
              <a:rPr lang="zh-CN" altLang="en-US" b="1" dirty="0"/>
              <a:t>的混合操作，</a:t>
            </a:r>
            <a:endParaRPr lang="en-US" altLang="zh-CN" b="1" dirty="0"/>
          </a:p>
          <a:p>
            <a:r>
              <a:rPr lang="zh-CN" altLang="en-US" b="1" dirty="0"/>
              <a:t>需要全部</a:t>
            </a:r>
            <a:r>
              <a:rPr lang="en-US" altLang="zh-CN" b="1" dirty="0"/>
              <a:t>lowering</a:t>
            </a:r>
            <a:r>
              <a:rPr lang="zh-CN" altLang="en-US" b="1" dirty="0"/>
              <a:t>到</a:t>
            </a:r>
            <a:r>
              <a:rPr lang="en-US" altLang="zh-CN" b="1" dirty="0"/>
              <a:t>LLVM Dialect</a:t>
            </a:r>
            <a:r>
              <a:rPr lang="zh-CN" altLang="en-US" b="1" dirty="0"/>
              <a:t>在</a:t>
            </a:r>
            <a:r>
              <a:rPr lang="en-US" altLang="zh-CN" b="1" dirty="0"/>
              <a:t>lowering</a:t>
            </a:r>
            <a:r>
              <a:rPr lang="zh-CN" altLang="en-US" b="1" dirty="0"/>
              <a:t>到</a:t>
            </a:r>
            <a:r>
              <a:rPr lang="en-US" altLang="zh-CN" b="1" dirty="0"/>
              <a:t>LLVM IR</a:t>
            </a:r>
            <a:r>
              <a:rPr lang="zh-CN" altLang="en-US" b="1" dirty="0"/>
              <a:t>接入</a:t>
            </a:r>
            <a:r>
              <a:rPr lang="en-US" altLang="zh-CN" b="1" dirty="0"/>
              <a:t>LLVM </a:t>
            </a:r>
            <a:r>
              <a:rPr lang="zh-CN" altLang="en-US" b="1" dirty="0"/>
              <a:t>后端进行</a:t>
            </a:r>
            <a:r>
              <a:rPr lang="en-US" altLang="zh-CN" b="1" dirty="0" err="1"/>
              <a:t>CodeGen</a:t>
            </a:r>
            <a:endParaRPr lang="zh-CN" altLang="en-US" b="1" dirty="0"/>
          </a:p>
        </p:txBody>
      </p:sp>
      <p:sp>
        <p:nvSpPr>
          <p:cNvPr id="1048947" name="文本框 41"/>
          <p:cNvSpPr txBox="1"/>
          <p:nvPr/>
        </p:nvSpPr>
        <p:spPr>
          <a:xfrm>
            <a:off x="749986" y="2075139"/>
            <a:ext cx="3919042" cy="98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/>
              <a:t>创建</a:t>
            </a:r>
            <a:r>
              <a:rPr lang="en-US" altLang="zh-CN" sz="2400" b="1" dirty="0"/>
              <a:t>Lower to LLVM Pass</a:t>
            </a:r>
          </a:p>
        </p:txBody>
      </p:sp>
      <p:sp>
        <p:nvSpPr>
          <p:cNvPr id="1048948" name="文本框 12"/>
          <p:cNvSpPr txBox="1"/>
          <p:nvPr/>
        </p:nvSpPr>
        <p:spPr>
          <a:xfrm>
            <a:off x="5253992" y="3275468"/>
            <a:ext cx="539256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LLVMTypeConverter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typeConverter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(&amp;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getContext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());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48949" name="文本框 13"/>
          <p:cNvSpPr txBox="1"/>
          <p:nvPr/>
        </p:nvSpPr>
        <p:spPr>
          <a:xfrm>
            <a:off x="5253992" y="3898298"/>
            <a:ext cx="5755452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ConversionTarget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target(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getContext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());</a:t>
            </a:r>
          </a:p>
          <a:p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target.addLegalDialect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&lt;LLVM::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LLVMDialect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&gt;();</a:t>
            </a:r>
          </a:p>
          <a:p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target.addLegalOp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ModuleOp,ModuleTerminatorOp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&gt;();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950" name="文本框 14"/>
          <p:cNvSpPr txBox="1"/>
          <p:nvPr/>
        </p:nvSpPr>
        <p:spPr>
          <a:xfrm>
            <a:off x="5239124" y="2075139"/>
            <a:ext cx="5312639" cy="115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isLoweringToLLVM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to LLVM Dialect</a:t>
            </a:r>
          </a:p>
          <a:p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pm.addPass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mlir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::toy::</a:t>
            </a:r>
            <a:r>
              <a:rPr lang="en-US" altLang="zh-CN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createLowerToLLVMPass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());</a:t>
            </a: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951" name="文本框 2"/>
          <p:cNvSpPr txBox="1"/>
          <p:nvPr/>
        </p:nvSpPr>
        <p:spPr>
          <a:xfrm>
            <a:off x="5258558" y="4867199"/>
            <a:ext cx="6811189" cy="142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OwningRewritePatternList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patterns;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populateAffineToStdConversionPatterns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(patterns,&amp;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populateLoopToStdConversionPatterns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(patterns,&amp;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populateStdToLLVMConversionPatterns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typeConverter,patterns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Patterns.insert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PrintOpLowering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&gt;(&amp;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52" name="文本框 7"/>
          <p:cNvSpPr txBox="1"/>
          <p:nvPr/>
        </p:nvSpPr>
        <p:spPr>
          <a:xfrm>
            <a:off x="749986" y="3130787"/>
            <a:ext cx="279405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en-US" altLang="zh-CN" sz="2400" b="1" dirty="0"/>
              <a:t>Type Conversion</a:t>
            </a:r>
          </a:p>
        </p:txBody>
      </p:sp>
      <p:sp>
        <p:nvSpPr>
          <p:cNvPr id="1048953" name="文本框 8"/>
          <p:cNvSpPr txBox="1"/>
          <p:nvPr/>
        </p:nvSpPr>
        <p:spPr>
          <a:xfrm>
            <a:off x="749986" y="3898298"/>
            <a:ext cx="301372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 sz="2400" b="1" dirty="0"/>
              <a:t>Conversion Target</a:t>
            </a:r>
          </a:p>
        </p:txBody>
      </p:sp>
      <p:sp>
        <p:nvSpPr>
          <p:cNvPr id="1048954" name="文本框 9"/>
          <p:cNvSpPr txBox="1"/>
          <p:nvPr/>
        </p:nvSpPr>
        <p:spPr>
          <a:xfrm>
            <a:off x="749986" y="5008901"/>
            <a:ext cx="335280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 dirty="0"/>
              <a:t>定义</a:t>
            </a:r>
            <a:r>
              <a:rPr lang="en-US" altLang="zh-CN" sz="2400" b="1" dirty="0"/>
              <a:t>lowering pattern</a:t>
            </a:r>
          </a:p>
        </p:txBody>
      </p:sp>
      <p:sp>
        <p:nvSpPr>
          <p:cNvPr id="1048955" name="矩形 10"/>
          <p:cNvSpPr/>
          <p:nvPr/>
        </p:nvSpPr>
        <p:spPr>
          <a:xfrm>
            <a:off x="4920857" y="4919368"/>
            <a:ext cx="7271143" cy="1470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if(failed(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applyFullConversion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(module,target,pattern,&amp;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typeConverter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signalPassFailure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47" grpId="0"/>
      <p:bldP spid="1048948" grpId="0"/>
      <p:bldP spid="1048949" grpId="0"/>
      <p:bldP spid="1048950" grpId="0"/>
      <p:bldP spid="1048951" grpId="0"/>
      <p:bldP spid="1048952" grpId="0"/>
      <p:bldP spid="1048953" grpId="0"/>
      <p:bldP spid="1048954" grpId="0"/>
      <p:bldP spid="10489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0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1" name="文本框 5"/>
          <p:cNvSpPr txBox="1"/>
          <p:nvPr/>
        </p:nvSpPr>
        <p:spPr>
          <a:xfrm>
            <a:off x="0" y="69711"/>
            <a:ext cx="5506719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Lowering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过程之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full-lowering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962" name="文本框 1"/>
          <p:cNvSpPr txBox="1"/>
          <p:nvPr/>
        </p:nvSpPr>
        <p:spPr>
          <a:xfrm>
            <a:off x="0" y="1085699"/>
            <a:ext cx="9853384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上述过程在</a:t>
            </a:r>
            <a:r>
              <a:rPr lang="en-US" altLang="zh-CN" b="1" dirty="0"/>
              <a:t>Toy</a:t>
            </a:r>
            <a:r>
              <a:rPr lang="zh-CN" altLang="en-US" b="1" dirty="0"/>
              <a:t>教程</a:t>
            </a:r>
            <a:r>
              <a:rPr lang="en-US" altLang="zh-CN" b="1" dirty="0"/>
              <a:t>Ch6</a:t>
            </a:r>
            <a:r>
              <a:rPr lang="zh-CN" altLang="en-US" b="1" dirty="0"/>
              <a:t>中直接执行优化即可获得最新</a:t>
            </a:r>
            <a:r>
              <a:rPr lang="en-US" altLang="zh-CN" b="1" dirty="0"/>
              <a:t>lowering</a:t>
            </a:r>
            <a:r>
              <a:rPr lang="zh-CN" altLang="en-US" b="1" dirty="0"/>
              <a:t>的</a:t>
            </a:r>
            <a:r>
              <a:rPr lang="en-US" altLang="zh-CN" b="1" dirty="0"/>
              <a:t>LLVM Dialect</a:t>
            </a:r>
            <a:r>
              <a:rPr lang="zh-CN" altLang="en-US" b="1" dirty="0"/>
              <a:t>对应的</a:t>
            </a:r>
            <a:r>
              <a:rPr lang="en-US" altLang="zh-CN" b="1" dirty="0"/>
              <a:t>MLIR</a:t>
            </a:r>
            <a:r>
              <a:rPr lang="zh-CN" altLang="en-US" b="1" dirty="0"/>
              <a:t>表达式</a:t>
            </a:r>
          </a:p>
        </p:txBody>
      </p:sp>
      <p:pic>
        <p:nvPicPr>
          <p:cNvPr id="2097194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4" y="2781600"/>
            <a:ext cx="7098414" cy="2416968"/>
          </a:xfrm>
          <a:prstGeom prst="rect">
            <a:avLst/>
          </a:prstGeom>
        </p:spPr>
      </p:pic>
      <p:sp>
        <p:nvSpPr>
          <p:cNvPr id="1048963" name="文本框 17"/>
          <p:cNvSpPr txBox="1"/>
          <p:nvPr/>
        </p:nvSpPr>
        <p:spPr>
          <a:xfrm>
            <a:off x="5586411" y="3639921"/>
            <a:ext cx="8813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64" name="文本框 18"/>
          <p:cNvSpPr txBox="1"/>
          <p:nvPr/>
        </p:nvSpPr>
        <p:spPr>
          <a:xfrm>
            <a:off x="3078701" y="2535021"/>
            <a:ext cx="881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65" name="文本框 19"/>
          <p:cNvSpPr txBox="1"/>
          <p:nvPr/>
        </p:nvSpPr>
        <p:spPr>
          <a:xfrm>
            <a:off x="3064778" y="4456690"/>
            <a:ext cx="8813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66" name="文本框 20"/>
          <p:cNvSpPr txBox="1"/>
          <p:nvPr/>
        </p:nvSpPr>
        <p:spPr>
          <a:xfrm>
            <a:off x="805688" y="3135096"/>
            <a:ext cx="881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Dialect</a:t>
            </a:r>
            <a:endParaRPr lang="zh-CN" altLang="en-US" b="1" dirty="0"/>
          </a:p>
        </p:txBody>
      </p:sp>
      <p:sp>
        <p:nvSpPr>
          <p:cNvPr id="1048967" name="矩形 21"/>
          <p:cNvSpPr/>
          <p:nvPr/>
        </p:nvSpPr>
        <p:spPr>
          <a:xfrm>
            <a:off x="5272086" y="3957995"/>
            <a:ext cx="1643063" cy="62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LLVM</a:t>
            </a:r>
            <a:endParaRPr lang="zh-CN" altLang="en-US" dirty="0"/>
          </a:p>
        </p:txBody>
      </p:sp>
      <p:sp>
        <p:nvSpPr>
          <p:cNvPr id="1048968" name="矩形 22"/>
          <p:cNvSpPr/>
          <p:nvPr/>
        </p:nvSpPr>
        <p:spPr>
          <a:xfrm>
            <a:off x="7311389" y="3957995"/>
            <a:ext cx="1643063" cy="62400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LLVM IR</a:t>
            </a:r>
            <a:endParaRPr lang="zh-CN" altLang="en-US" dirty="0"/>
          </a:p>
        </p:txBody>
      </p:sp>
      <p:sp>
        <p:nvSpPr>
          <p:cNvPr id="1048969" name="矩形 23"/>
          <p:cNvSpPr/>
          <p:nvPr/>
        </p:nvSpPr>
        <p:spPr>
          <a:xfrm>
            <a:off x="9363456" y="3957995"/>
            <a:ext cx="1643063" cy="62400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backend</a:t>
            </a:r>
            <a:endParaRPr lang="zh-CN" altLang="en-US" dirty="0"/>
          </a:p>
        </p:txBody>
      </p:sp>
      <p:cxnSp>
        <p:nvCxnSpPr>
          <p:cNvPr id="3145814" name="直接箭头连接符 11"/>
          <p:cNvCxnSpPr>
            <a:cxnSpLocks/>
            <a:stCxn id="1048967" idx="3"/>
            <a:endCxn id="1048968" idx="1"/>
          </p:cNvCxnSpPr>
          <p:nvPr/>
        </p:nvCxnSpPr>
        <p:spPr>
          <a:xfrm>
            <a:off x="6915149" y="4269999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5" name="直接箭头连接符 25"/>
          <p:cNvCxnSpPr>
            <a:cxnSpLocks/>
            <a:stCxn id="1048968" idx="3"/>
            <a:endCxn id="1048969" idx="1"/>
          </p:cNvCxnSpPr>
          <p:nvPr/>
        </p:nvCxnSpPr>
        <p:spPr>
          <a:xfrm>
            <a:off x="8954452" y="4269999"/>
            <a:ext cx="409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70" name="文本框 28"/>
          <p:cNvSpPr txBox="1"/>
          <p:nvPr/>
        </p:nvSpPr>
        <p:spPr>
          <a:xfrm>
            <a:off x="5143743" y="3126673"/>
            <a:ext cx="746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/>
              <a:t>调用</a:t>
            </a:r>
            <a:r>
              <a:rPr lang="en-US" altLang="zh-CN" b="1" dirty="0" err="1"/>
              <a:t>translateModuleToLLVMIR</a:t>
            </a:r>
            <a:r>
              <a:rPr lang="zh-CN" altLang="zh-CN" b="1" dirty="0"/>
              <a:t>将</a:t>
            </a:r>
            <a:r>
              <a:rPr lang="en-US" altLang="zh-CN" b="1" dirty="0"/>
              <a:t>MLIR</a:t>
            </a:r>
            <a:r>
              <a:rPr lang="zh-CN" altLang="zh-CN" b="1" dirty="0"/>
              <a:t>表达式翻译</a:t>
            </a:r>
            <a:r>
              <a:rPr lang="en-US" altLang="zh-CN" b="1" dirty="0"/>
              <a:t>LLVM IR</a:t>
            </a:r>
            <a:r>
              <a:rPr lang="zh-CN" altLang="zh-CN" b="1" dirty="0"/>
              <a:t>表达式</a:t>
            </a:r>
            <a:endParaRPr lang="zh-CN" altLang="en-US" b="1" dirty="0"/>
          </a:p>
        </p:txBody>
      </p:sp>
      <p:sp>
        <p:nvSpPr>
          <p:cNvPr id="1048971" name="文本框 27"/>
          <p:cNvSpPr txBox="1"/>
          <p:nvPr/>
        </p:nvSpPr>
        <p:spPr>
          <a:xfrm>
            <a:off x="5272086" y="5169904"/>
            <a:ext cx="6761828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最后使用</a:t>
            </a:r>
            <a:r>
              <a:rPr lang="en-US" altLang="zh-CN" b="1" dirty="0"/>
              <a:t>LLVM tool chain</a:t>
            </a:r>
            <a:r>
              <a:rPr lang="zh-CN" altLang="en-US" b="1" dirty="0"/>
              <a:t>或者</a:t>
            </a:r>
            <a:r>
              <a:rPr lang="en-US" altLang="zh-CN" b="1" dirty="0"/>
              <a:t>MLIR</a:t>
            </a:r>
            <a:r>
              <a:rPr lang="zh-CN" altLang="en-US" b="1" dirty="0"/>
              <a:t>自带的</a:t>
            </a:r>
            <a:r>
              <a:rPr lang="en-US" altLang="zh-CN" b="1" dirty="0"/>
              <a:t>JIT</a:t>
            </a:r>
            <a:r>
              <a:rPr lang="zh-CN" altLang="en-US" b="1" dirty="0"/>
              <a:t>引擎可执行输出结果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6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7" name="文本框 5"/>
          <p:cNvSpPr txBox="1"/>
          <p:nvPr/>
        </p:nvSpPr>
        <p:spPr>
          <a:xfrm>
            <a:off x="0" y="69711"/>
            <a:ext cx="6354047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Dialect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早期体系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(Standard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已拆分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95" name="图片 6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4093" y="785811"/>
            <a:ext cx="7643814" cy="60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8" name="矩形 1"/>
          <p:cNvSpPr/>
          <p:nvPr/>
        </p:nvSpPr>
        <p:spPr>
          <a:xfrm>
            <a:off x="4405745" y="1819564"/>
            <a:ext cx="2041237" cy="5264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79" name="文本框 2"/>
          <p:cNvSpPr txBox="1"/>
          <p:nvPr/>
        </p:nvSpPr>
        <p:spPr>
          <a:xfrm>
            <a:off x="3066917" y="18833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模型的导入</a:t>
            </a:r>
          </a:p>
        </p:txBody>
      </p:sp>
      <p:sp>
        <p:nvSpPr>
          <p:cNvPr id="1048980" name="文本框 7"/>
          <p:cNvSpPr txBox="1"/>
          <p:nvPr/>
        </p:nvSpPr>
        <p:spPr>
          <a:xfrm>
            <a:off x="7195127" y="729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控制流</a:t>
            </a:r>
          </a:p>
        </p:txBody>
      </p:sp>
      <p:sp>
        <p:nvSpPr>
          <p:cNvPr id="1048981" name="文本框 8"/>
          <p:cNvSpPr txBox="1"/>
          <p:nvPr/>
        </p:nvSpPr>
        <p:spPr>
          <a:xfrm>
            <a:off x="3846945" y="7522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</a:t>
            </a:r>
          </a:p>
        </p:txBody>
      </p:sp>
      <p:sp>
        <p:nvSpPr>
          <p:cNvPr id="1048982" name="文本框 10"/>
          <p:cNvSpPr txBox="1"/>
          <p:nvPr/>
        </p:nvSpPr>
        <p:spPr>
          <a:xfrm>
            <a:off x="928687" y="2687783"/>
            <a:ext cx="195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en-US" altLang="zh-CN" b="1" dirty="0" err="1">
                <a:latin typeface="+mj-lt"/>
                <a:ea typeface="宋体" panose="02010600030101010101" pitchFamily="2" charset="-122"/>
              </a:rPr>
              <a:t>B</a:t>
            </a:r>
            <a:r>
              <a:rPr lang="en-US" altLang="zh-CN" sz="1800" b="1" dirty="0" err="1">
                <a:effectLst/>
                <a:latin typeface="+mj-lt"/>
                <a:ea typeface="宋体" panose="02010600030101010101" pitchFamily="2" charset="-122"/>
              </a:rPr>
              <a:t>ufferization</a:t>
            </a:r>
            <a:endParaRPr lang="zh-CN" altLang="en-US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55"/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97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011241" y="861060"/>
            <a:ext cx="9875520" cy="5135880"/>
          </a:xfrm>
          <a:prstGeom prst="rect">
            <a:avLst/>
          </a:prstGeom>
        </p:spPr>
      </p:pic>
      <p:pic>
        <p:nvPicPr>
          <p:cNvPr id="2097198" name="图片 8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2253250" y="1396339"/>
            <a:ext cx="2980122" cy="4181069"/>
          </a:xfrm>
          <a:prstGeom prst="rect">
            <a:avLst/>
          </a:prstGeom>
        </p:spPr>
      </p:pic>
      <p:sp>
        <p:nvSpPr>
          <p:cNvPr id="1048986" name="文本框 9"/>
          <p:cNvSpPr txBox="1"/>
          <p:nvPr/>
        </p:nvSpPr>
        <p:spPr>
          <a:xfrm>
            <a:off x="5026227" y="2383807"/>
            <a:ext cx="4167019" cy="1014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谢谢</a:t>
            </a:r>
          </a:p>
        </p:txBody>
      </p:sp>
      <p:sp>
        <p:nvSpPr>
          <p:cNvPr id="1048987" name="椭圆 13"/>
          <p:cNvSpPr/>
          <p:nvPr/>
        </p:nvSpPr>
        <p:spPr>
          <a:xfrm>
            <a:off x="4897533" y="3860720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48988" name="椭圆 14"/>
          <p:cNvSpPr/>
          <p:nvPr/>
        </p:nvSpPr>
        <p:spPr>
          <a:xfrm>
            <a:off x="5093136" y="3860720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48989" name="椭圆 15"/>
          <p:cNvSpPr/>
          <p:nvPr/>
        </p:nvSpPr>
        <p:spPr>
          <a:xfrm>
            <a:off x="5288739" y="3860720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48990" name="椭圆 16"/>
          <p:cNvSpPr/>
          <p:nvPr/>
        </p:nvSpPr>
        <p:spPr>
          <a:xfrm>
            <a:off x="8762094" y="3844397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48991" name="椭圆 17"/>
          <p:cNvSpPr/>
          <p:nvPr/>
        </p:nvSpPr>
        <p:spPr>
          <a:xfrm>
            <a:off x="8957697" y="3844397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48992" name="椭圆 18"/>
          <p:cNvSpPr/>
          <p:nvPr/>
        </p:nvSpPr>
        <p:spPr>
          <a:xfrm>
            <a:off x="9153300" y="3844397"/>
            <a:ext cx="103423" cy="1034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279400" dist="381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8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8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8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8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8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8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6" grpId="0" bldLvl="0" animBg="1"/>
      <p:bldP spid="1048987" grpId="0" bldLvl="0" animBg="1"/>
      <p:bldP spid="1048988" grpId="0" bldLvl="0" animBg="1"/>
      <p:bldP spid="1048989" grpId="0" bldLvl="0" animBg="1"/>
      <p:bldP spid="1048990" grpId="0" bldLvl="0" animBg="1"/>
      <p:bldP spid="1048991" grpId="0" bldLvl="0" animBg="1"/>
      <p:bldP spid="104899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1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2" name="文本框 5"/>
          <p:cNvSpPr txBox="1"/>
          <p:nvPr/>
        </p:nvSpPr>
        <p:spPr>
          <a:xfrm>
            <a:off x="0" y="69711"/>
            <a:ext cx="338582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常见的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表示系统</a:t>
            </a:r>
          </a:p>
        </p:txBody>
      </p:sp>
      <p:sp>
        <p:nvSpPr>
          <p:cNvPr id="1048663" name="矩形 7"/>
          <p:cNvSpPr/>
          <p:nvPr/>
        </p:nvSpPr>
        <p:spPr>
          <a:xfrm>
            <a:off x="219797" y="5841477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/>
              <a:t>Pytorch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TF</a:t>
            </a:r>
            <a:r>
              <a:rPr lang="zh-CN" altLang="en-US" sz="1400" b="1" dirty="0"/>
              <a:t>、</a:t>
            </a:r>
            <a:r>
              <a:rPr lang="en-US" altLang="zh-CN" sz="1400" b="1" dirty="0" err="1"/>
              <a:t>TFrt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ONNX</a:t>
            </a:r>
            <a:endParaRPr lang="zh-CN" altLang="en-US" sz="1400" b="1" dirty="0"/>
          </a:p>
        </p:txBody>
      </p:sp>
      <p:sp>
        <p:nvSpPr>
          <p:cNvPr id="1048664" name="矩形 8"/>
          <p:cNvSpPr/>
          <p:nvPr/>
        </p:nvSpPr>
        <p:spPr>
          <a:xfrm>
            <a:off x="3835614" y="3086525"/>
            <a:ext cx="1319038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SIL IR</a:t>
            </a:r>
            <a:endParaRPr lang="zh-CN" altLang="en-US" sz="1600" dirty="0"/>
          </a:p>
        </p:txBody>
      </p:sp>
      <p:sp>
        <p:nvSpPr>
          <p:cNvPr id="1048665" name="矩形 9"/>
          <p:cNvSpPr/>
          <p:nvPr/>
        </p:nvSpPr>
        <p:spPr>
          <a:xfrm>
            <a:off x="2037574" y="5853109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Relay</a:t>
            </a:r>
            <a:endParaRPr lang="zh-CN" altLang="en-US" sz="1600" dirty="0"/>
          </a:p>
        </p:txBody>
      </p:sp>
      <p:sp>
        <p:nvSpPr>
          <p:cNvPr id="1048666" name="矩形 10"/>
          <p:cNvSpPr/>
          <p:nvPr/>
        </p:nvSpPr>
        <p:spPr>
          <a:xfrm>
            <a:off x="10790550" y="2092521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GPU</a:t>
            </a:r>
            <a:endParaRPr lang="zh-CN" altLang="en-US" sz="1600" dirty="0"/>
          </a:p>
        </p:txBody>
      </p:sp>
      <p:sp>
        <p:nvSpPr>
          <p:cNvPr id="1048667" name="矩形 11"/>
          <p:cNvSpPr/>
          <p:nvPr/>
        </p:nvSpPr>
        <p:spPr>
          <a:xfrm>
            <a:off x="5446231" y="1888227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LLVM IR</a:t>
            </a:r>
            <a:endParaRPr lang="zh-CN" altLang="en-US" sz="1600" dirty="0"/>
          </a:p>
        </p:txBody>
      </p:sp>
      <p:sp>
        <p:nvSpPr>
          <p:cNvPr id="1048668" name="矩形 12"/>
          <p:cNvSpPr/>
          <p:nvPr/>
        </p:nvSpPr>
        <p:spPr>
          <a:xfrm>
            <a:off x="3831722" y="2480542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Java BC</a:t>
            </a:r>
            <a:endParaRPr lang="zh-CN" altLang="en-US" sz="1600" dirty="0"/>
          </a:p>
        </p:txBody>
      </p:sp>
      <p:sp>
        <p:nvSpPr>
          <p:cNvPr id="1048669" name="矩形 13"/>
          <p:cNvSpPr/>
          <p:nvPr/>
        </p:nvSpPr>
        <p:spPr>
          <a:xfrm>
            <a:off x="2026372" y="3086525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Swift AST</a:t>
            </a:r>
            <a:endParaRPr lang="zh-CN" altLang="en-US" sz="1600" dirty="0"/>
          </a:p>
        </p:txBody>
      </p:sp>
      <p:sp>
        <p:nvSpPr>
          <p:cNvPr id="1048670" name="矩形 14"/>
          <p:cNvSpPr/>
          <p:nvPr/>
        </p:nvSpPr>
        <p:spPr>
          <a:xfrm>
            <a:off x="2020397" y="1888309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Clang AST</a:t>
            </a:r>
            <a:endParaRPr lang="zh-CN" altLang="en-US" sz="1600" dirty="0"/>
          </a:p>
        </p:txBody>
      </p:sp>
      <p:sp>
        <p:nvSpPr>
          <p:cNvPr id="1048671" name="矩形 15"/>
          <p:cNvSpPr/>
          <p:nvPr/>
        </p:nvSpPr>
        <p:spPr>
          <a:xfrm>
            <a:off x="222509" y="189308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CUDA</a:t>
            </a:r>
            <a:r>
              <a:rPr lang="zh-CN" altLang="en-US" sz="1600" dirty="0"/>
              <a:t>、</a:t>
            </a:r>
            <a:r>
              <a:rPr lang="en-US" altLang="zh-CN" sz="1600" dirty="0"/>
              <a:t>OpenCL</a:t>
            </a:r>
            <a:endParaRPr lang="zh-CN" altLang="en-US" sz="1600" dirty="0"/>
          </a:p>
        </p:txBody>
      </p:sp>
      <p:sp>
        <p:nvSpPr>
          <p:cNvPr id="1048672" name="矩形 16"/>
          <p:cNvSpPr/>
          <p:nvPr/>
        </p:nvSpPr>
        <p:spPr>
          <a:xfrm>
            <a:off x="222509" y="129863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</a:t>
            </a:r>
            <a:r>
              <a:rPr lang="zh-CN" altLang="en-US" sz="1600" dirty="0"/>
              <a:t>、</a:t>
            </a:r>
            <a:r>
              <a:rPr lang="en-US" altLang="zh-CN" sz="1600" dirty="0"/>
              <a:t>C++</a:t>
            </a:r>
            <a:endParaRPr lang="zh-CN" altLang="en-US" sz="1600" dirty="0"/>
          </a:p>
        </p:txBody>
      </p:sp>
      <p:sp>
        <p:nvSpPr>
          <p:cNvPr id="1048673" name="矩形 17"/>
          <p:cNvSpPr/>
          <p:nvPr/>
        </p:nvSpPr>
        <p:spPr>
          <a:xfrm>
            <a:off x="209073" y="2486930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Java</a:t>
            </a:r>
            <a:endParaRPr lang="zh-CN" altLang="en-US" sz="1600" dirty="0"/>
          </a:p>
        </p:txBody>
      </p:sp>
      <p:sp>
        <p:nvSpPr>
          <p:cNvPr id="1048674" name="矩形 18"/>
          <p:cNvSpPr/>
          <p:nvPr/>
        </p:nvSpPr>
        <p:spPr>
          <a:xfrm>
            <a:off x="204465" y="3093368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Swift</a:t>
            </a:r>
            <a:endParaRPr lang="zh-CN" altLang="en-US" sz="1600" dirty="0"/>
          </a:p>
        </p:txBody>
      </p:sp>
      <p:sp>
        <p:nvSpPr>
          <p:cNvPr id="1048675" name="矩形 19"/>
          <p:cNvSpPr/>
          <p:nvPr/>
        </p:nvSpPr>
        <p:spPr>
          <a:xfrm>
            <a:off x="10799605" y="3070560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IOS</a:t>
            </a:r>
            <a:endParaRPr lang="zh-CN" altLang="en-US" sz="1600" dirty="0"/>
          </a:p>
        </p:txBody>
      </p:sp>
      <p:sp>
        <p:nvSpPr>
          <p:cNvPr id="1048676" name="矩形 20"/>
          <p:cNvSpPr/>
          <p:nvPr/>
        </p:nvSpPr>
        <p:spPr>
          <a:xfrm>
            <a:off x="10799605" y="3658893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CPU</a:t>
            </a:r>
            <a:endParaRPr lang="zh-CN" altLang="en-US" sz="1600" dirty="0"/>
          </a:p>
        </p:txBody>
      </p:sp>
      <p:sp>
        <p:nvSpPr>
          <p:cNvPr id="1048677" name="矩形 21"/>
          <p:cNvSpPr/>
          <p:nvPr/>
        </p:nvSpPr>
        <p:spPr>
          <a:xfrm>
            <a:off x="10790550" y="1308692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Other</a:t>
            </a:r>
            <a:endParaRPr lang="zh-CN" altLang="en-US" sz="1600" dirty="0"/>
          </a:p>
        </p:txBody>
      </p:sp>
      <p:cxnSp>
        <p:nvCxnSpPr>
          <p:cNvPr id="3145728" name="直接箭头连接符 22"/>
          <p:cNvCxnSpPr>
            <a:cxnSpLocks/>
            <a:stCxn id="1048673" idx="3"/>
            <a:endCxn id="1048668" idx="1"/>
          </p:cNvCxnSpPr>
          <p:nvPr/>
        </p:nvCxnSpPr>
        <p:spPr>
          <a:xfrm flipV="1">
            <a:off x="1508610" y="2735255"/>
            <a:ext cx="2323112" cy="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箭头连接符 23"/>
          <p:cNvCxnSpPr>
            <a:cxnSpLocks/>
            <a:endCxn id="1048667" idx="1"/>
          </p:cNvCxnSpPr>
          <p:nvPr/>
        </p:nvCxnSpPr>
        <p:spPr>
          <a:xfrm flipV="1">
            <a:off x="5098690" y="2142940"/>
            <a:ext cx="347541" cy="59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箭头连接符 24"/>
          <p:cNvCxnSpPr>
            <a:cxnSpLocks/>
            <a:stCxn id="1048672" idx="3"/>
            <a:endCxn id="1048670" idx="1"/>
          </p:cNvCxnSpPr>
          <p:nvPr/>
        </p:nvCxnSpPr>
        <p:spPr>
          <a:xfrm>
            <a:off x="1522046" y="1553345"/>
            <a:ext cx="498351" cy="58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箭头连接符 25"/>
          <p:cNvCxnSpPr>
            <a:cxnSpLocks/>
            <a:stCxn id="1048671" idx="3"/>
            <a:endCxn id="1048670" idx="1"/>
          </p:cNvCxnSpPr>
          <p:nvPr/>
        </p:nvCxnSpPr>
        <p:spPr>
          <a:xfrm flipV="1">
            <a:off x="1522046" y="2143022"/>
            <a:ext cx="498351" cy="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箭头连接符 26"/>
          <p:cNvCxnSpPr>
            <a:cxnSpLocks/>
            <a:stCxn id="1048674" idx="3"/>
            <a:endCxn id="1048669" idx="1"/>
          </p:cNvCxnSpPr>
          <p:nvPr/>
        </p:nvCxnSpPr>
        <p:spPr>
          <a:xfrm flipV="1">
            <a:off x="1504002" y="3341238"/>
            <a:ext cx="522370" cy="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接箭头连接符 27"/>
          <p:cNvCxnSpPr>
            <a:cxnSpLocks/>
            <a:stCxn id="1048669" idx="3"/>
            <a:endCxn id="1048664" idx="1"/>
          </p:cNvCxnSpPr>
          <p:nvPr/>
        </p:nvCxnSpPr>
        <p:spPr>
          <a:xfrm>
            <a:off x="3325909" y="3341238"/>
            <a:ext cx="50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箭头连接符 28"/>
          <p:cNvCxnSpPr>
            <a:cxnSpLocks/>
            <a:stCxn id="1048670" idx="3"/>
            <a:endCxn id="1048667" idx="1"/>
          </p:cNvCxnSpPr>
          <p:nvPr/>
        </p:nvCxnSpPr>
        <p:spPr>
          <a:xfrm flipV="1">
            <a:off x="3319934" y="2142940"/>
            <a:ext cx="2126297" cy="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箭头连接符 29"/>
          <p:cNvCxnSpPr>
            <a:cxnSpLocks/>
            <a:stCxn id="1048664" idx="3"/>
            <a:endCxn id="1048667" idx="1"/>
          </p:cNvCxnSpPr>
          <p:nvPr/>
        </p:nvCxnSpPr>
        <p:spPr>
          <a:xfrm flipV="1">
            <a:off x="5154652" y="2142940"/>
            <a:ext cx="291579" cy="1198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8" name="矩形 30"/>
          <p:cNvSpPr/>
          <p:nvPr/>
        </p:nvSpPr>
        <p:spPr>
          <a:xfrm>
            <a:off x="3835614" y="5853109"/>
            <a:ext cx="1319038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tir</a:t>
            </a:r>
            <a:endParaRPr lang="zh-CN" altLang="en-US" sz="1600" dirty="0"/>
          </a:p>
        </p:txBody>
      </p:sp>
      <p:sp>
        <p:nvSpPr>
          <p:cNvPr id="1048679" name="矩形 31"/>
          <p:cNvSpPr/>
          <p:nvPr/>
        </p:nvSpPr>
        <p:spPr>
          <a:xfrm>
            <a:off x="10790550" y="5841477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Backends</a:t>
            </a:r>
            <a:endParaRPr lang="zh-CN" altLang="en-US" sz="1600" dirty="0"/>
          </a:p>
        </p:txBody>
      </p:sp>
      <p:cxnSp>
        <p:nvCxnSpPr>
          <p:cNvPr id="3145736" name="直接箭头连接符 32"/>
          <p:cNvCxnSpPr>
            <a:cxnSpLocks/>
            <a:stCxn id="1048663" idx="3"/>
            <a:endCxn id="1048665" idx="1"/>
          </p:cNvCxnSpPr>
          <p:nvPr/>
        </p:nvCxnSpPr>
        <p:spPr>
          <a:xfrm>
            <a:off x="1519334" y="6096190"/>
            <a:ext cx="518240" cy="1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箭头连接符 33"/>
          <p:cNvCxnSpPr>
            <a:cxnSpLocks/>
            <a:stCxn id="1048665" idx="3"/>
            <a:endCxn id="1048678" idx="1"/>
          </p:cNvCxnSpPr>
          <p:nvPr/>
        </p:nvCxnSpPr>
        <p:spPr>
          <a:xfrm>
            <a:off x="3337111" y="6107822"/>
            <a:ext cx="498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箭头连接符 34"/>
          <p:cNvCxnSpPr>
            <a:cxnSpLocks/>
            <a:stCxn id="1048678" idx="3"/>
            <a:endCxn id="1048679" idx="1"/>
          </p:cNvCxnSpPr>
          <p:nvPr/>
        </p:nvCxnSpPr>
        <p:spPr>
          <a:xfrm flipV="1">
            <a:off x="5154652" y="6096190"/>
            <a:ext cx="5635898" cy="1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0" name="矩形 35"/>
          <p:cNvSpPr/>
          <p:nvPr/>
        </p:nvSpPr>
        <p:spPr>
          <a:xfrm>
            <a:off x="9829899" y="1951994"/>
            <a:ext cx="742950" cy="4150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MCIR</a:t>
            </a:r>
            <a:endParaRPr lang="zh-CN" altLang="en-US" sz="1600" dirty="0"/>
          </a:p>
        </p:txBody>
      </p:sp>
      <p:sp>
        <p:nvSpPr>
          <p:cNvPr id="1048681" name="矩形 36"/>
          <p:cNvSpPr/>
          <p:nvPr/>
        </p:nvSpPr>
        <p:spPr>
          <a:xfrm>
            <a:off x="6931595" y="1900240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Global </a:t>
            </a:r>
            <a:r>
              <a:rPr lang="en-US" altLang="zh-CN" sz="1600" dirty="0" err="1"/>
              <a:t>InsSel</a:t>
            </a:r>
            <a:endParaRPr lang="zh-CN" altLang="en-US" sz="1600" dirty="0"/>
          </a:p>
        </p:txBody>
      </p:sp>
      <p:sp>
        <p:nvSpPr>
          <p:cNvPr id="1048682" name="矩形 37"/>
          <p:cNvSpPr/>
          <p:nvPr/>
        </p:nvSpPr>
        <p:spPr>
          <a:xfrm>
            <a:off x="8391854" y="1904802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Machine IR</a:t>
            </a:r>
            <a:endParaRPr lang="zh-CN" altLang="en-US" sz="1600" dirty="0"/>
          </a:p>
        </p:txBody>
      </p:sp>
      <p:cxnSp>
        <p:nvCxnSpPr>
          <p:cNvPr id="3145739" name="直接箭头连接符 38"/>
          <p:cNvCxnSpPr>
            <a:cxnSpLocks/>
            <a:stCxn id="1048667" idx="3"/>
            <a:endCxn id="1048681" idx="1"/>
          </p:cNvCxnSpPr>
          <p:nvPr/>
        </p:nvCxnSpPr>
        <p:spPr>
          <a:xfrm>
            <a:off x="6745768" y="2142940"/>
            <a:ext cx="185827" cy="1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箭头连接符 39"/>
          <p:cNvCxnSpPr>
            <a:cxnSpLocks/>
            <a:stCxn id="1048681" idx="3"/>
            <a:endCxn id="1048682" idx="1"/>
          </p:cNvCxnSpPr>
          <p:nvPr/>
        </p:nvCxnSpPr>
        <p:spPr>
          <a:xfrm>
            <a:off x="8231132" y="2154953"/>
            <a:ext cx="160722" cy="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箭头连接符 40"/>
          <p:cNvCxnSpPr>
            <a:cxnSpLocks/>
            <a:stCxn id="1048682" idx="3"/>
            <a:endCxn id="1048680" idx="1"/>
          </p:cNvCxnSpPr>
          <p:nvPr/>
        </p:nvCxnSpPr>
        <p:spPr>
          <a:xfrm flipV="1">
            <a:off x="9691391" y="2159514"/>
            <a:ext cx="1385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直接箭头连接符 41"/>
          <p:cNvCxnSpPr>
            <a:cxnSpLocks/>
            <a:stCxn id="1048680" idx="3"/>
            <a:endCxn id="1048677" idx="1"/>
          </p:cNvCxnSpPr>
          <p:nvPr/>
        </p:nvCxnSpPr>
        <p:spPr>
          <a:xfrm flipV="1">
            <a:off x="10572849" y="1563405"/>
            <a:ext cx="217701" cy="59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箭头连接符 42"/>
          <p:cNvCxnSpPr>
            <a:cxnSpLocks/>
            <a:stCxn id="1048680" idx="3"/>
            <a:endCxn id="1048666" idx="1"/>
          </p:cNvCxnSpPr>
          <p:nvPr/>
        </p:nvCxnSpPr>
        <p:spPr>
          <a:xfrm>
            <a:off x="10572849" y="2159514"/>
            <a:ext cx="217701" cy="1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接箭头连接符 43"/>
          <p:cNvCxnSpPr>
            <a:cxnSpLocks/>
            <a:stCxn id="1048680" idx="3"/>
            <a:endCxn id="1048675" idx="1"/>
          </p:cNvCxnSpPr>
          <p:nvPr/>
        </p:nvCxnSpPr>
        <p:spPr>
          <a:xfrm>
            <a:off x="10572849" y="2159514"/>
            <a:ext cx="226756" cy="116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箭头连接符 44"/>
          <p:cNvCxnSpPr>
            <a:cxnSpLocks/>
            <a:stCxn id="1048680" idx="3"/>
            <a:endCxn id="1048676" idx="1"/>
          </p:cNvCxnSpPr>
          <p:nvPr/>
        </p:nvCxnSpPr>
        <p:spPr>
          <a:xfrm>
            <a:off x="10572849" y="2159514"/>
            <a:ext cx="226756" cy="175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3" name="矩形 45"/>
          <p:cNvSpPr/>
          <p:nvPr/>
        </p:nvSpPr>
        <p:spPr>
          <a:xfrm>
            <a:off x="205469" y="4758335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TF API</a:t>
            </a:r>
            <a:r>
              <a:rPr lang="zh-CN" altLang="en-US" sz="1600" b="1" dirty="0">
                <a:solidFill>
                  <a:schemeClr val="bg1"/>
                </a:solidFill>
              </a:rPr>
              <a:t>、</a:t>
            </a:r>
            <a:r>
              <a:rPr lang="en-US" altLang="zh-CN" sz="1600" b="1" dirty="0" err="1">
                <a:solidFill>
                  <a:schemeClr val="bg1"/>
                </a:solidFill>
              </a:rPr>
              <a:t>Keras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48684" name="矩形 46"/>
          <p:cNvSpPr/>
          <p:nvPr/>
        </p:nvSpPr>
        <p:spPr>
          <a:xfrm>
            <a:off x="2026372" y="4751451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TF Graph</a:t>
            </a:r>
            <a:endParaRPr lang="zh-CN" altLang="en-US" sz="1600" dirty="0"/>
          </a:p>
        </p:txBody>
      </p:sp>
      <p:sp>
        <p:nvSpPr>
          <p:cNvPr id="1048685" name="矩形 47"/>
          <p:cNvSpPr/>
          <p:nvPr/>
        </p:nvSpPr>
        <p:spPr>
          <a:xfrm>
            <a:off x="3840777" y="4249487"/>
            <a:ext cx="1312439" cy="4820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XLA HLO</a:t>
            </a:r>
            <a:endParaRPr lang="zh-CN" altLang="en-US" sz="1600" dirty="0"/>
          </a:p>
        </p:txBody>
      </p:sp>
      <p:cxnSp>
        <p:nvCxnSpPr>
          <p:cNvPr id="3145746" name="直接箭头连接符 48"/>
          <p:cNvCxnSpPr>
            <a:cxnSpLocks/>
            <a:stCxn id="1048683" idx="3"/>
            <a:endCxn id="1048684" idx="1"/>
          </p:cNvCxnSpPr>
          <p:nvPr/>
        </p:nvCxnSpPr>
        <p:spPr>
          <a:xfrm flipV="1">
            <a:off x="1505006" y="5006164"/>
            <a:ext cx="521366" cy="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箭头连接符 49"/>
          <p:cNvCxnSpPr>
            <a:cxnSpLocks/>
            <a:stCxn id="1048684" idx="3"/>
            <a:endCxn id="1048685" idx="1"/>
          </p:cNvCxnSpPr>
          <p:nvPr/>
        </p:nvCxnSpPr>
        <p:spPr>
          <a:xfrm flipV="1">
            <a:off x="3325909" y="4490533"/>
            <a:ext cx="514868" cy="51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直接箭头连接符 50"/>
          <p:cNvCxnSpPr>
            <a:cxnSpLocks/>
            <a:stCxn id="1048685" idx="3"/>
            <a:endCxn id="1048667" idx="1"/>
          </p:cNvCxnSpPr>
          <p:nvPr/>
        </p:nvCxnSpPr>
        <p:spPr>
          <a:xfrm flipV="1">
            <a:off x="5153216" y="2142940"/>
            <a:ext cx="293015" cy="234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6" name="矩形 51"/>
          <p:cNvSpPr/>
          <p:nvPr/>
        </p:nvSpPr>
        <p:spPr>
          <a:xfrm>
            <a:off x="3842066" y="3674759"/>
            <a:ext cx="1312586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MIR IR</a:t>
            </a:r>
            <a:endParaRPr lang="zh-CN" altLang="en-US" sz="1600" dirty="0"/>
          </a:p>
        </p:txBody>
      </p:sp>
      <p:sp>
        <p:nvSpPr>
          <p:cNvPr id="1048687" name="矩形 52"/>
          <p:cNvSpPr/>
          <p:nvPr/>
        </p:nvSpPr>
        <p:spPr>
          <a:xfrm>
            <a:off x="2037574" y="3685601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Rust AST</a:t>
            </a:r>
            <a:endParaRPr lang="zh-CN" altLang="en-US" sz="1600" dirty="0"/>
          </a:p>
        </p:txBody>
      </p:sp>
      <p:sp>
        <p:nvSpPr>
          <p:cNvPr id="1048688" name="矩形 53"/>
          <p:cNvSpPr/>
          <p:nvPr/>
        </p:nvSpPr>
        <p:spPr>
          <a:xfrm>
            <a:off x="204465" y="3688814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Rust</a:t>
            </a:r>
            <a:endParaRPr lang="zh-CN" altLang="en-US" sz="1600" dirty="0"/>
          </a:p>
        </p:txBody>
      </p:sp>
      <p:cxnSp>
        <p:nvCxnSpPr>
          <p:cNvPr id="3145749" name="直接箭头连接符 54"/>
          <p:cNvCxnSpPr>
            <a:cxnSpLocks/>
            <a:stCxn id="1048688" idx="3"/>
            <a:endCxn id="1048687" idx="1"/>
          </p:cNvCxnSpPr>
          <p:nvPr/>
        </p:nvCxnSpPr>
        <p:spPr>
          <a:xfrm flipV="1">
            <a:off x="1504002" y="3940314"/>
            <a:ext cx="533572" cy="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箭头连接符 55"/>
          <p:cNvCxnSpPr>
            <a:cxnSpLocks/>
            <a:stCxn id="1048687" idx="3"/>
            <a:endCxn id="1048686" idx="1"/>
          </p:cNvCxnSpPr>
          <p:nvPr/>
        </p:nvCxnSpPr>
        <p:spPr>
          <a:xfrm flipV="1">
            <a:off x="3337111" y="3929472"/>
            <a:ext cx="504955" cy="10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箭头连接符 56"/>
          <p:cNvCxnSpPr>
            <a:cxnSpLocks/>
            <a:stCxn id="1048686" idx="3"/>
            <a:endCxn id="1048667" idx="1"/>
          </p:cNvCxnSpPr>
          <p:nvPr/>
        </p:nvCxnSpPr>
        <p:spPr>
          <a:xfrm flipV="1">
            <a:off x="5154652" y="2142940"/>
            <a:ext cx="291579" cy="178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9" name="矩形 57"/>
          <p:cNvSpPr/>
          <p:nvPr/>
        </p:nvSpPr>
        <p:spPr>
          <a:xfrm>
            <a:off x="10795218" y="4222154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TPU</a:t>
            </a:r>
            <a:endParaRPr lang="zh-CN" altLang="en-US" sz="1600" dirty="0"/>
          </a:p>
        </p:txBody>
      </p:sp>
      <p:cxnSp>
        <p:nvCxnSpPr>
          <p:cNvPr id="3145752" name="直接箭头连接符 58"/>
          <p:cNvCxnSpPr>
            <a:cxnSpLocks/>
            <a:stCxn id="1048680" idx="3"/>
            <a:endCxn id="1048689" idx="1"/>
          </p:cNvCxnSpPr>
          <p:nvPr/>
        </p:nvCxnSpPr>
        <p:spPr>
          <a:xfrm>
            <a:off x="10572849" y="2159514"/>
            <a:ext cx="222369" cy="231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0" name="矩形 59"/>
          <p:cNvSpPr/>
          <p:nvPr/>
        </p:nvSpPr>
        <p:spPr>
          <a:xfrm>
            <a:off x="3835614" y="4787652"/>
            <a:ext cx="1312439" cy="4801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TensorRT</a:t>
            </a:r>
            <a:endParaRPr lang="zh-CN" altLang="en-US" sz="1600" dirty="0"/>
          </a:p>
        </p:txBody>
      </p:sp>
      <p:sp>
        <p:nvSpPr>
          <p:cNvPr id="1048691" name="矩形 60"/>
          <p:cNvSpPr/>
          <p:nvPr/>
        </p:nvSpPr>
        <p:spPr>
          <a:xfrm>
            <a:off x="3842066" y="5325628"/>
            <a:ext cx="1305989" cy="4529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TF Lite</a:t>
            </a:r>
            <a:endParaRPr lang="zh-CN" altLang="en-US" sz="1600" dirty="0"/>
          </a:p>
        </p:txBody>
      </p:sp>
      <p:cxnSp>
        <p:nvCxnSpPr>
          <p:cNvPr id="3145753" name="直接箭头连接符 61"/>
          <p:cNvCxnSpPr>
            <a:cxnSpLocks/>
            <a:stCxn id="1048684" idx="3"/>
            <a:endCxn id="1048690" idx="1"/>
          </p:cNvCxnSpPr>
          <p:nvPr/>
        </p:nvCxnSpPr>
        <p:spPr>
          <a:xfrm>
            <a:off x="3325909" y="5006164"/>
            <a:ext cx="509705" cy="2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箭头连接符 62"/>
          <p:cNvCxnSpPr>
            <a:cxnSpLocks/>
            <a:stCxn id="1048684" idx="3"/>
            <a:endCxn id="1048691" idx="1"/>
          </p:cNvCxnSpPr>
          <p:nvPr/>
        </p:nvCxnSpPr>
        <p:spPr>
          <a:xfrm>
            <a:off x="3325909" y="5006164"/>
            <a:ext cx="516157" cy="54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2" name="矩形 63"/>
          <p:cNvSpPr/>
          <p:nvPr/>
        </p:nvSpPr>
        <p:spPr>
          <a:xfrm>
            <a:off x="5446232" y="4235165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TPU IR</a:t>
            </a:r>
            <a:endParaRPr lang="zh-CN" altLang="en-US" sz="1600" dirty="0"/>
          </a:p>
        </p:txBody>
      </p:sp>
      <p:cxnSp>
        <p:nvCxnSpPr>
          <p:cNvPr id="3145755" name="直接箭头连接符 64"/>
          <p:cNvCxnSpPr>
            <a:cxnSpLocks/>
            <a:stCxn id="1048685" idx="3"/>
            <a:endCxn id="1048692" idx="1"/>
          </p:cNvCxnSpPr>
          <p:nvPr/>
        </p:nvCxnSpPr>
        <p:spPr>
          <a:xfrm flipV="1">
            <a:off x="5153216" y="4489878"/>
            <a:ext cx="293016" cy="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3" name="矩形 65"/>
          <p:cNvSpPr/>
          <p:nvPr/>
        </p:nvSpPr>
        <p:spPr>
          <a:xfrm>
            <a:off x="5431305" y="5297406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NN API</a:t>
            </a:r>
            <a:endParaRPr lang="zh-CN" altLang="en-US" sz="1600" dirty="0"/>
          </a:p>
        </p:txBody>
      </p:sp>
      <p:cxnSp>
        <p:nvCxnSpPr>
          <p:cNvPr id="3145756" name="直接箭头连接符 66"/>
          <p:cNvCxnSpPr>
            <a:cxnSpLocks/>
            <a:stCxn id="1048691" idx="3"/>
            <a:endCxn id="1048693" idx="1"/>
          </p:cNvCxnSpPr>
          <p:nvPr/>
        </p:nvCxnSpPr>
        <p:spPr>
          <a:xfrm flipV="1">
            <a:off x="5148055" y="5552119"/>
            <a:ext cx="283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4" name="矩形 67"/>
          <p:cNvSpPr/>
          <p:nvPr/>
        </p:nvSpPr>
        <p:spPr>
          <a:xfrm>
            <a:off x="10783714" y="5269186"/>
            <a:ext cx="1299537" cy="5094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Android</a:t>
            </a:r>
            <a:endParaRPr lang="zh-CN" altLang="en-US" sz="1600" dirty="0"/>
          </a:p>
        </p:txBody>
      </p:sp>
      <p:cxnSp>
        <p:nvCxnSpPr>
          <p:cNvPr id="3145757" name="直接箭头连接符 68"/>
          <p:cNvCxnSpPr>
            <a:cxnSpLocks/>
            <a:stCxn id="1048680" idx="3"/>
            <a:endCxn id="1048694" idx="1"/>
          </p:cNvCxnSpPr>
          <p:nvPr/>
        </p:nvCxnSpPr>
        <p:spPr>
          <a:xfrm>
            <a:off x="10572849" y="2159514"/>
            <a:ext cx="210865" cy="336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直接箭头连接符 69"/>
          <p:cNvCxnSpPr>
            <a:cxnSpLocks/>
            <a:stCxn id="1048693" idx="3"/>
            <a:endCxn id="1048694" idx="1"/>
          </p:cNvCxnSpPr>
          <p:nvPr/>
        </p:nvCxnSpPr>
        <p:spPr>
          <a:xfrm flipV="1">
            <a:off x="6730842" y="5523899"/>
            <a:ext cx="4052872" cy="2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直接箭头连接符 70"/>
          <p:cNvCxnSpPr>
            <a:cxnSpLocks/>
            <a:stCxn id="1048692" idx="3"/>
            <a:endCxn id="1048689" idx="1"/>
          </p:cNvCxnSpPr>
          <p:nvPr/>
        </p:nvCxnSpPr>
        <p:spPr>
          <a:xfrm flipV="1">
            <a:off x="6745769" y="4476867"/>
            <a:ext cx="4049449" cy="1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5" name="文本框 1"/>
          <p:cNvSpPr txBox="1"/>
          <p:nvPr/>
        </p:nvSpPr>
        <p:spPr>
          <a:xfrm>
            <a:off x="192559" y="834129"/>
            <a:ext cx="116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Clang </a:t>
            </a:r>
            <a:r>
              <a:rPr lang="zh-CN" altLang="en-US" dirty="0"/>
              <a:t>对</a:t>
            </a:r>
            <a:r>
              <a:rPr lang="en-US" altLang="zh-CN" dirty="0"/>
              <a:t>AST</a:t>
            </a:r>
            <a:r>
              <a:rPr lang="zh-CN" altLang="en-US" dirty="0"/>
              <a:t>进行静态分析和转换操作，各个语言的</a:t>
            </a:r>
            <a:r>
              <a:rPr lang="en-US" altLang="zh-CN" dirty="0"/>
              <a:t>AST</a:t>
            </a:r>
            <a:r>
              <a:rPr lang="zh-CN" altLang="en-US" dirty="0"/>
              <a:t>都需要进行类似的优化转换成对应的</a:t>
            </a:r>
            <a:r>
              <a:rPr lang="en-US" altLang="zh-CN" dirty="0"/>
              <a:t>IR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79"/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0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1" name="文本框 5"/>
          <p:cNvSpPr txBox="1"/>
          <p:nvPr/>
        </p:nvSpPr>
        <p:spPr>
          <a:xfrm>
            <a:off x="0" y="69711"/>
            <a:ext cx="257810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转换的问题</a:t>
            </a:r>
          </a:p>
        </p:txBody>
      </p:sp>
      <p:sp>
        <p:nvSpPr>
          <p:cNvPr id="1048702" name="文本框 1"/>
          <p:cNvSpPr txBox="1"/>
          <p:nvPr/>
        </p:nvSpPr>
        <p:spPr>
          <a:xfrm>
            <a:off x="681153" y="1448032"/>
            <a:ext cx="11541026" cy="418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种类太多，针对不同种类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开发的</a:t>
            </a:r>
            <a:r>
              <a:rPr lang="en-US" altLang="zh-CN" sz="2400" b="1" dirty="0"/>
              <a:t>Pass</a:t>
            </a:r>
            <a:r>
              <a:rPr lang="zh-CN" altLang="en-US" sz="2400" b="1" dirty="0"/>
              <a:t>可能重复，即不同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的同类</a:t>
            </a:r>
            <a:r>
              <a:rPr lang="en-US" altLang="zh-CN" sz="2400" b="1" dirty="0"/>
              <a:t>Pass</a:t>
            </a:r>
            <a:r>
              <a:rPr lang="zh-CN" altLang="en-US" sz="2400" b="1" dirty="0"/>
              <a:t>不兼容，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针对新的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编写同类</a:t>
            </a:r>
            <a:r>
              <a:rPr lang="en-US" altLang="zh-CN" sz="2400" b="1" dirty="0"/>
              <a:t>Pass</a:t>
            </a:r>
            <a:r>
              <a:rPr lang="zh-CN" altLang="en-US" sz="2400" b="1" dirty="0"/>
              <a:t>需要重新学习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语法门槛过高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/>
              <a:t>不同类型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所做的</a:t>
            </a:r>
            <a:r>
              <a:rPr lang="en-US" altLang="zh-CN" sz="2400" b="1" dirty="0"/>
              <a:t>Pass</a:t>
            </a:r>
            <a:r>
              <a:rPr lang="zh-CN" altLang="en-US" sz="2400" b="1" dirty="0"/>
              <a:t>优化在下一层中不可见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/>
              <a:t> 不同类型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间转换开销大，从图</a:t>
            </a:r>
            <a:r>
              <a:rPr lang="en-US" altLang="zh-CN" sz="2400" b="1" dirty="0"/>
              <a:t>IR</a:t>
            </a:r>
            <a:r>
              <a:rPr lang="zh-CN" altLang="en-US" sz="2400" b="1" dirty="0"/>
              <a:t>到</a:t>
            </a:r>
            <a:r>
              <a:rPr lang="en-US" altLang="zh-CN" sz="2400" b="1" dirty="0"/>
              <a:t>LLVM IR</a:t>
            </a:r>
            <a:r>
              <a:rPr lang="zh-CN" altLang="en-US" sz="2400" b="1" dirty="0"/>
              <a:t>直接转换存在较大开销，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89"/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7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8" name="文本框 5"/>
          <p:cNvSpPr txBox="1"/>
          <p:nvPr/>
        </p:nvSpPr>
        <p:spPr>
          <a:xfrm>
            <a:off x="0" y="69711"/>
            <a:ext cx="4490720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常见的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种类</a:t>
            </a:r>
          </a:p>
        </p:txBody>
      </p:sp>
      <p:sp>
        <p:nvSpPr>
          <p:cNvPr id="1048709" name="矩形 6"/>
          <p:cNvSpPr/>
          <p:nvPr/>
        </p:nvSpPr>
        <p:spPr>
          <a:xfrm>
            <a:off x="4382300" y="4017621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XLA HLO</a:t>
            </a:r>
            <a:endParaRPr lang="zh-CN" altLang="en-US" sz="1600" dirty="0"/>
          </a:p>
        </p:txBody>
      </p:sp>
      <p:sp>
        <p:nvSpPr>
          <p:cNvPr id="1048710" name="矩形 7"/>
          <p:cNvSpPr/>
          <p:nvPr/>
        </p:nvSpPr>
        <p:spPr>
          <a:xfrm>
            <a:off x="5957025" y="4656618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TPU IR</a:t>
            </a:r>
            <a:endParaRPr lang="zh-CN" altLang="en-US" sz="1600" dirty="0"/>
          </a:p>
        </p:txBody>
      </p:sp>
      <p:sp>
        <p:nvSpPr>
          <p:cNvPr id="1048711" name="矩形 8"/>
          <p:cNvSpPr/>
          <p:nvPr/>
        </p:nvSpPr>
        <p:spPr>
          <a:xfrm>
            <a:off x="6774028" y="3941887"/>
            <a:ext cx="1299537" cy="509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LLVM IR</a:t>
            </a:r>
            <a:endParaRPr lang="zh-CN" altLang="en-US" sz="1600" dirty="0"/>
          </a:p>
        </p:txBody>
      </p:sp>
      <p:sp>
        <p:nvSpPr>
          <p:cNvPr id="1048712" name="矩形 9"/>
          <p:cNvSpPr/>
          <p:nvPr/>
        </p:nvSpPr>
        <p:spPr>
          <a:xfrm>
            <a:off x="4374652" y="5831368"/>
            <a:ext cx="3392883" cy="6086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MLIR</a:t>
            </a:r>
            <a:endParaRPr lang="zh-CN" altLang="en-US" sz="1600" dirty="0"/>
          </a:p>
        </p:txBody>
      </p:sp>
      <p:cxnSp>
        <p:nvCxnSpPr>
          <p:cNvPr id="3145760" name="直接箭头连接符 10"/>
          <p:cNvCxnSpPr>
            <a:cxnSpLocks/>
            <a:stCxn id="1048709" idx="3"/>
            <a:endCxn id="1048711" idx="1"/>
          </p:cNvCxnSpPr>
          <p:nvPr/>
        </p:nvCxnSpPr>
        <p:spPr>
          <a:xfrm flipV="1">
            <a:off x="5681837" y="4196600"/>
            <a:ext cx="1092191" cy="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直接箭头连接符 11"/>
          <p:cNvCxnSpPr>
            <a:cxnSpLocks/>
            <a:stCxn id="1048709" idx="3"/>
            <a:endCxn id="1048710" idx="1"/>
          </p:cNvCxnSpPr>
          <p:nvPr/>
        </p:nvCxnSpPr>
        <p:spPr>
          <a:xfrm>
            <a:off x="5681837" y="4272334"/>
            <a:ext cx="275188" cy="63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直接箭头连接符 12"/>
          <p:cNvCxnSpPr>
            <a:cxnSpLocks/>
            <a:stCxn id="1048709" idx="2"/>
          </p:cNvCxnSpPr>
          <p:nvPr/>
        </p:nvCxnSpPr>
        <p:spPr>
          <a:xfrm>
            <a:off x="5032069" y="4527046"/>
            <a:ext cx="21048" cy="130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直接箭头连接符 13"/>
          <p:cNvCxnSpPr>
            <a:cxnSpLocks/>
            <a:stCxn id="1048710" idx="2"/>
          </p:cNvCxnSpPr>
          <p:nvPr/>
        </p:nvCxnSpPr>
        <p:spPr>
          <a:xfrm>
            <a:off x="6606794" y="5166043"/>
            <a:ext cx="2073" cy="66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直接箭头连接符 14"/>
          <p:cNvCxnSpPr>
            <a:cxnSpLocks/>
            <a:stCxn id="1048711" idx="2"/>
          </p:cNvCxnSpPr>
          <p:nvPr/>
        </p:nvCxnSpPr>
        <p:spPr>
          <a:xfrm flipH="1">
            <a:off x="7398397" y="4451312"/>
            <a:ext cx="25400" cy="138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3" name="矩形 15"/>
          <p:cNvSpPr/>
          <p:nvPr/>
        </p:nvSpPr>
        <p:spPr>
          <a:xfrm>
            <a:off x="2363145" y="2748781"/>
            <a:ext cx="1299537" cy="7991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TF Graph</a:t>
            </a:r>
            <a:endParaRPr lang="zh-CN" altLang="en-US" sz="1600" dirty="0"/>
          </a:p>
        </p:txBody>
      </p:sp>
      <p:sp>
        <p:nvSpPr>
          <p:cNvPr id="1048714" name="矩形 16"/>
          <p:cNvSpPr/>
          <p:nvPr/>
        </p:nvSpPr>
        <p:spPr>
          <a:xfrm>
            <a:off x="4392824" y="3380840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Tensor RT</a:t>
            </a:r>
            <a:endParaRPr lang="zh-CN" altLang="en-US" sz="1600" dirty="0"/>
          </a:p>
        </p:txBody>
      </p:sp>
      <p:sp>
        <p:nvSpPr>
          <p:cNvPr id="1048715" name="矩形 17"/>
          <p:cNvSpPr/>
          <p:nvPr/>
        </p:nvSpPr>
        <p:spPr>
          <a:xfrm>
            <a:off x="4403348" y="2772167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nGraph</a:t>
            </a:r>
            <a:endParaRPr lang="zh-CN" altLang="en-US" sz="1600" dirty="0"/>
          </a:p>
        </p:txBody>
      </p:sp>
      <p:sp>
        <p:nvSpPr>
          <p:cNvPr id="1048716" name="矩形 18"/>
          <p:cNvSpPr/>
          <p:nvPr/>
        </p:nvSpPr>
        <p:spPr>
          <a:xfrm>
            <a:off x="4403348" y="2184792"/>
            <a:ext cx="1299537" cy="509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Core ML</a:t>
            </a:r>
            <a:endParaRPr lang="zh-CN" altLang="en-US" sz="1600" dirty="0"/>
          </a:p>
        </p:txBody>
      </p:sp>
      <p:sp>
        <p:nvSpPr>
          <p:cNvPr id="1048717" name="矩形 19"/>
          <p:cNvSpPr/>
          <p:nvPr/>
        </p:nvSpPr>
        <p:spPr>
          <a:xfrm>
            <a:off x="4403348" y="1567093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Tensor Lite</a:t>
            </a:r>
            <a:endParaRPr lang="zh-CN" altLang="en-US" sz="1600" dirty="0"/>
          </a:p>
        </p:txBody>
      </p:sp>
      <p:sp>
        <p:nvSpPr>
          <p:cNvPr id="1048718" name="矩形 20"/>
          <p:cNvSpPr/>
          <p:nvPr/>
        </p:nvSpPr>
        <p:spPr>
          <a:xfrm>
            <a:off x="8558342" y="342275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GPU</a:t>
            </a:r>
            <a:endParaRPr lang="zh-CN" altLang="en-US" sz="1600" dirty="0"/>
          </a:p>
        </p:txBody>
      </p:sp>
      <p:sp>
        <p:nvSpPr>
          <p:cNvPr id="1048719" name="矩形 21"/>
          <p:cNvSpPr/>
          <p:nvPr/>
        </p:nvSpPr>
        <p:spPr>
          <a:xfrm>
            <a:off x="8558343" y="2185646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IOS</a:t>
            </a:r>
            <a:endParaRPr lang="zh-CN" altLang="en-US" sz="1600" dirty="0"/>
          </a:p>
        </p:txBody>
      </p:sp>
      <p:sp>
        <p:nvSpPr>
          <p:cNvPr id="1048720" name="矩形 22"/>
          <p:cNvSpPr/>
          <p:nvPr/>
        </p:nvSpPr>
        <p:spPr>
          <a:xfrm>
            <a:off x="8558342" y="1567093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Android</a:t>
            </a:r>
            <a:endParaRPr lang="zh-CN" altLang="en-US" sz="1600" dirty="0"/>
          </a:p>
        </p:txBody>
      </p:sp>
      <p:sp>
        <p:nvSpPr>
          <p:cNvPr id="1048721" name="矩形 23"/>
          <p:cNvSpPr/>
          <p:nvPr/>
        </p:nvSpPr>
        <p:spPr>
          <a:xfrm>
            <a:off x="8558342" y="2804199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CPU</a:t>
            </a:r>
            <a:endParaRPr lang="zh-CN" altLang="en-US" sz="1600" dirty="0"/>
          </a:p>
        </p:txBody>
      </p:sp>
      <p:cxnSp>
        <p:nvCxnSpPr>
          <p:cNvPr id="3145765" name="直接连接符 24"/>
          <p:cNvCxnSpPr>
            <a:cxnSpLocks/>
          </p:cNvCxnSpPr>
          <p:nvPr/>
        </p:nvCxnSpPr>
        <p:spPr>
          <a:xfrm>
            <a:off x="4403348" y="1279843"/>
            <a:ext cx="1278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2" name="文本框 25"/>
          <p:cNvSpPr txBox="1"/>
          <p:nvPr/>
        </p:nvSpPr>
        <p:spPr>
          <a:xfrm>
            <a:off x="4529575" y="949628"/>
            <a:ext cx="1042016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Graph IR</a:t>
            </a:r>
            <a:endParaRPr lang="zh-CN" altLang="en-US" b="1" dirty="0"/>
          </a:p>
        </p:txBody>
      </p:sp>
      <p:cxnSp>
        <p:nvCxnSpPr>
          <p:cNvPr id="3145766" name="直接连接符 26"/>
          <p:cNvCxnSpPr>
            <a:cxnSpLocks/>
          </p:cNvCxnSpPr>
          <p:nvPr/>
        </p:nvCxnSpPr>
        <p:spPr>
          <a:xfrm>
            <a:off x="6449508" y="1301176"/>
            <a:ext cx="12784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3" name="文本框 27"/>
          <p:cNvSpPr txBox="1"/>
          <p:nvPr/>
        </p:nvSpPr>
        <p:spPr>
          <a:xfrm>
            <a:off x="6283884" y="9346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SSA IR(</a:t>
            </a:r>
            <a:r>
              <a:rPr lang="zh-CN" altLang="en-US" b="1" dirty="0"/>
              <a:t>线性</a:t>
            </a:r>
            <a:r>
              <a:rPr lang="en-US" altLang="zh-CN" b="1" dirty="0"/>
              <a:t>IR)</a:t>
            </a:r>
            <a:endParaRPr lang="zh-CN" altLang="en-US" b="1" dirty="0"/>
          </a:p>
        </p:txBody>
      </p:sp>
      <p:cxnSp>
        <p:nvCxnSpPr>
          <p:cNvPr id="3145767" name="直接箭头连接符 28"/>
          <p:cNvCxnSpPr>
            <a:cxnSpLocks/>
            <a:stCxn id="1048717" idx="3"/>
            <a:endCxn id="1048720" idx="1"/>
          </p:cNvCxnSpPr>
          <p:nvPr/>
        </p:nvCxnSpPr>
        <p:spPr>
          <a:xfrm>
            <a:off x="5702885" y="1821806"/>
            <a:ext cx="2855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8" name="直接箭头连接符 29"/>
          <p:cNvCxnSpPr>
            <a:cxnSpLocks/>
            <a:stCxn id="1048716" idx="3"/>
            <a:endCxn id="1048719" idx="1"/>
          </p:cNvCxnSpPr>
          <p:nvPr/>
        </p:nvCxnSpPr>
        <p:spPr>
          <a:xfrm>
            <a:off x="5702885" y="2439505"/>
            <a:ext cx="2855458" cy="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9" name="直接箭头连接符 30"/>
          <p:cNvCxnSpPr>
            <a:cxnSpLocks/>
            <a:stCxn id="1048715" idx="3"/>
            <a:endCxn id="1048721" idx="1"/>
          </p:cNvCxnSpPr>
          <p:nvPr/>
        </p:nvCxnSpPr>
        <p:spPr>
          <a:xfrm>
            <a:off x="5702885" y="3026880"/>
            <a:ext cx="2855457" cy="3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直接箭头连接符 31"/>
          <p:cNvCxnSpPr>
            <a:cxnSpLocks/>
            <a:stCxn id="1048714" idx="3"/>
            <a:endCxn id="1048718" idx="1"/>
          </p:cNvCxnSpPr>
          <p:nvPr/>
        </p:nvCxnSpPr>
        <p:spPr>
          <a:xfrm>
            <a:off x="5692361" y="3635553"/>
            <a:ext cx="2865981" cy="4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直接箭头连接符 32"/>
          <p:cNvCxnSpPr>
            <a:cxnSpLocks/>
            <a:stCxn id="1048711" idx="3"/>
            <a:endCxn id="1048721" idx="1"/>
          </p:cNvCxnSpPr>
          <p:nvPr/>
        </p:nvCxnSpPr>
        <p:spPr>
          <a:xfrm flipV="1">
            <a:off x="8073565" y="3058912"/>
            <a:ext cx="484777" cy="113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直接箭头连接符 33"/>
          <p:cNvCxnSpPr>
            <a:cxnSpLocks/>
            <a:stCxn id="1048711" idx="3"/>
            <a:endCxn id="1048718" idx="1"/>
          </p:cNvCxnSpPr>
          <p:nvPr/>
        </p:nvCxnSpPr>
        <p:spPr>
          <a:xfrm flipV="1">
            <a:off x="8073565" y="3677465"/>
            <a:ext cx="484777" cy="51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3" name="直接箭头连接符 34"/>
          <p:cNvCxnSpPr>
            <a:cxnSpLocks/>
            <a:stCxn id="1048711" idx="3"/>
            <a:endCxn id="1048719" idx="1"/>
          </p:cNvCxnSpPr>
          <p:nvPr/>
        </p:nvCxnSpPr>
        <p:spPr>
          <a:xfrm flipV="1">
            <a:off x="8073565" y="2440359"/>
            <a:ext cx="484778" cy="175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4" name="直接箭头连接符 35"/>
          <p:cNvCxnSpPr>
            <a:cxnSpLocks/>
            <a:stCxn id="1048711" idx="3"/>
            <a:endCxn id="1048720" idx="1"/>
          </p:cNvCxnSpPr>
          <p:nvPr/>
        </p:nvCxnSpPr>
        <p:spPr>
          <a:xfrm flipV="1">
            <a:off x="8073565" y="1821806"/>
            <a:ext cx="484777" cy="237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4" name="矩形 36"/>
          <p:cNvSpPr/>
          <p:nvPr/>
        </p:nvSpPr>
        <p:spPr>
          <a:xfrm>
            <a:off x="8573136" y="4044976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TPU</a:t>
            </a:r>
            <a:endParaRPr lang="zh-CN" altLang="en-US" sz="1600" dirty="0"/>
          </a:p>
        </p:txBody>
      </p:sp>
      <p:cxnSp>
        <p:nvCxnSpPr>
          <p:cNvPr id="3145775" name="直接箭头连接符 37"/>
          <p:cNvCxnSpPr>
            <a:cxnSpLocks/>
            <a:stCxn id="1048711" idx="3"/>
            <a:endCxn id="1048724" idx="1"/>
          </p:cNvCxnSpPr>
          <p:nvPr/>
        </p:nvCxnSpPr>
        <p:spPr>
          <a:xfrm>
            <a:off x="8073565" y="4196600"/>
            <a:ext cx="499571" cy="10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6" name="直接箭头连接符 38"/>
          <p:cNvCxnSpPr>
            <a:cxnSpLocks/>
            <a:stCxn id="1048710" idx="3"/>
            <a:endCxn id="1048724" idx="1"/>
          </p:cNvCxnSpPr>
          <p:nvPr/>
        </p:nvCxnSpPr>
        <p:spPr>
          <a:xfrm flipV="1">
            <a:off x="7256562" y="4299689"/>
            <a:ext cx="1316574" cy="61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7" name="直接箭头连接符 39"/>
          <p:cNvCxnSpPr>
            <a:cxnSpLocks/>
            <a:stCxn id="1048713" idx="3"/>
            <a:endCxn id="1048717" idx="1"/>
          </p:cNvCxnSpPr>
          <p:nvPr/>
        </p:nvCxnSpPr>
        <p:spPr>
          <a:xfrm flipV="1">
            <a:off x="3662682" y="1821806"/>
            <a:ext cx="740666" cy="13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8" name="直接箭头连接符 40"/>
          <p:cNvCxnSpPr>
            <a:cxnSpLocks/>
            <a:stCxn id="1048713" idx="3"/>
            <a:endCxn id="1048716" idx="1"/>
          </p:cNvCxnSpPr>
          <p:nvPr/>
        </p:nvCxnSpPr>
        <p:spPr>
          <a:xfrm flipV="1">
            <a:off x="3662682" y="2439505"/>
            <a:ext cx="740666" cy="70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9" name="直接箭头连接符 41"/>
          <p:cNvCxnSpPr>
            <a:cxnSpLocks/>
            <a:stCxn id="1048713" idx="3"/>
            <a:endCxn id="1048715" idx="1"/>
          </p:cNvCxnSpPr>
          <p:nvPr/>
        </p:nvCxnSpPr>
        <p:spPr>
          <a:xfrm flipV="1">
            <a:off x="3662682" y="3026880"/>
            <a:ext cx="740666" cy="12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0" name="直接箭头连接符 42"/>
          <p:cNvCxnSpPr>
            <a:cxnSpLocks/>
            <a:stCxn id="1048713" idx="3"/>
            <a:endCxn id="1048714" idx="1"/>
          </p:cNvCxnSpPr>
          <p:nvPr/>
        </p:nvCxnSpPr>
        <p:spPr>
          <a:xfrm>
            <a:off x="3662682" y="3148368"/>
            <a:ext cx="730142" cy="48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1" name="直接箭头连接符 43"/>
          <p:cNvCxnSpPr>
            <a:cxnSpLocks/>
            <a:stCxn id="1048713" idx="3"/>
            <a:endCxn id="1048709" idx="1"/>
          </p:cNvCxnSpPr>
          <p:nvPr/>
        </p:nvCxnSpPr>
        <p:spPr>
          <a:xfrm>
            <a:off x="3662682" y="3148368"/>
            <a:ext cx="719618" cy="112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5" name="矩形 44"/>
          <p:cNvSpPr/>
          <p:nvPr/>
        </p:nvSpPr>
        <p:spPr>
          <a:xfrm>
            <a:off x="2298276" y="5880991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AST</a:t>
            </a:r>
            <a:endParaRPr lang="zh-CN" altLang="en-US" sz="1600" dirty="0"/>
          </a:p>
        </p:txBody>
      </p:sp>
      <p:cxnSp>
        <p:nvCxnSpPr>
          <p:cNvPr id="3145782" name="连接符: 肘形 46"/>
          <p:cNvCxnSpPr>
            <a:cxnSpLocks/>
          </p:cNvCxnSpPr>
          <p:nvPr/>
        </p:nvCxnSpPr>
        <p:spPr>
          <a:xfrm>
            <a:off x="3597813" y="6135703"/>
            <a:ext cx="77683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3" name="直接连接符 47"/>
          <p:cNvCxnSpPr>
            <a:cxnSpLocks/>
          </p:cNvCxnSpPr>
          <p:nvPr/>
        </p:nvCxnSpPr>
        <p:spPr>
          <a:xfrm>
            <a:off x="2315398" y="5645447"/>
            <a:ext cx="1278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6" name="文本框 48"/>
          <p:cNvSpPr txBox="1"/>
          <p:nvPr/>
        </p:nvSpPr>
        <p:spPr>
          <a:xfrm>
            <a:off x="2441625" y="5315232"/>
            <a:ext cx="1042016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Graph IR</a:t>
            </a:r>
            <a:endParaRPr lang="zh-CN" altLang="en-US" b="1" dirty="0"/>
          </a:p>
        </p:txBody>
      </p:sp>
      <p:cxnSp>
        <p:nvCxnSpPr>
          <p:cNvPr id="3145784" name="直接连接符 49"/>
          <p:cNvCxnSpPr>
            <a:cxnSpLocks/>
          </p:cNvCxnSpPr>
          <p:nvPr/>
        </p:nvCxnSpPr>
        <p:spPr>
          <a:xfrm>
            <a:off x="2363146" y="2466399"/>
            <a:ext cx="1278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7" name="文本框 50"/>
          <p:cNvSpPr txBox="1"/>
          <p:nvPr/>
        </p:nvSpPr>
        <p:spPr>
          <a:xfrm>
            <a:off x="2489373" y="2136184"/>
            <a:ext cx="1042015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Graph IR</a:t>
            </a:r>
            <a:endParaRPr lang="zh-CN" altLang="en-US" b="1" dirty="0"/>
          </a:p>
        </p:txBody>
      </p:sp>
      <p:sp>
        <p:nvSpPr>
          <p:cNvPr id="1048728" name="文本框 51"/>
          <p:cNvSpPr txBox="1"/>
          <p:nvPr/>
        </p:nvSpPr>
        <p:spPr>
          <a:xfrm>
            <a:off x="-65761" y="717914"/>
            <a:ext cx="2867194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Graph IR:AST</a:t>
            </a:r>
            <a:r>
              <a:rPr lang="zh-CN" altLang="en-US" b="1" dirty="0"/>
              <a:t>、</a:t>
            </a:r>
            <a:r>
              <a:rPr lang="en-US" altLang="zh-CN" b="1" dirty="0"/>
              <a:t>DAG</a:t>
            </a:r>
            <a:r>
              <a:rPr lang="zh-CN" altLang="en-US" b="1" dirty="0"/>
              <a:t>、</a:t>
            </a:r>
            <a:r>
              <a:rPr lang="en-US" altLang="zh-CN" b="1" dirty="0"/>
              <a:t>CFG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线性   </a:t>
            </a:r>
            <a:r>
              <a:rPr lang="en-US" altLang="zh-CN" b="1" dirty="0"/>
              <a:t>IR:</a:t>
            </a:r>
            <a:r>
              <a:rPr lang="zh-CN" altLang="en-US" b="1" dirty="0"/>
              <a:t>三地址</a:t>
            </a:r>
            <a:r>
              <a:rPr lang="en-US" altLang="zh-CN" b="1" dirty="0"/>
              <a:t>IR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图线性混合</a:t>
            </a:r>
            <a:r>
              <a:rPr lang="en-US" altLang="zh-CN" b="1" dirty="0"/>
              <a:t>IR</a:t>
            </a:r>
            <a:r>
              <a:rPr lang="zh-CN" altLang="en-US" b="1" dirty="0"/>
              <a:t>：</a:t>
            </a:r>
            <a:r>
              <a:rPr lang="en-US" altLang="zh-CN" b="1" dirty="0"/>
              <a:t>LLVM IR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1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4" name="文本框 5"/>
          <p:cNvSpPr txBox="1"/>
          <p:nvPr/>
        </p:nvSpPr>
        <p:spPr>
          <a:xfrm>
            <a:off x="0" y="69711"/>
            <a:ext cx="7030719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Dialect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构建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表示系统</a:t>
            </a:r>
          </a:p>
        </p:txBody>
      </p:sp>
      <p:pic>
        <p:nvPicPr>
          <p:cNvPr id="2097152" name="图片 5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35869"/>
            <a:ext cx="10627676" cy="512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99"/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9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0" name="文本框 5"/>
          <p:cNvSpPr txBox="1"/>
          <p:nvPr/>
        </p:nvSpPr>
        <p:spPr>
          <a:xfrm>
            <a:off x="0" y="69711"/>
            <a:ext cx="2615238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Toy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接入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89" y="819325"/>
            <a:ext cx="11657558" cy="5968964"/>
          </a:xfrm>
          <a:prstGeom prst="rect">
            <a:avLst/>
          </a:prstGeom>
        </p:spPr>
      </p:pic>
      <p:sp>
        <p:nvSpPr>
          <p:cNvPr id="1048741" name="文本框 8"/>
          <p:cNvSpPr txBox="1"/>
          <p:nvPr/>
        </p:nvSpPr>
        <p:spPr>
          <a:xfrm>
            <a:off x="84198" y="1372141"/>
            <a:ext cx="11584603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Toy</a:t>
            </a:r>
            <a:r>
              <a:rPr lang="zh-CN" altLang="en-US" b="1" dirty="0">
                <a:solidFill>
                  <a:srgbClr val="FF0000"/>
                </a:solidFill>
              </a:rPr>
              <a:t>语言</a:t>
            </a:r>
            <a:r>
              <a:rPr lang="zh-CN" altLang="en-US" b="1" dirty="0"/>
              <a:t>，为了验证及演示</a:t>
            </a:r>
            <a:r>
              <a:rPr lang="en-US" altLang="zh-CN" b="1" dirty="0"/>
              <a:t>MLIR</a:t>
            </a:r>
            <a:r>
              <a:rPr lang="zh-CN" altLang="en-US" b="1" dirty="0"/>
              <a:t>系统的整个流程而开发的一种基于</a:t>
            </a:r>
            <a:r>
              <a:rPr lang="en-US" altLang="zh-CN" b="1" dirty="0"/>
              <a:t>Tensor</a:t>
            </a:r>
            <a:r>
              <a:rPr lang="zh-CN" altLang="en-US" b="1" dirty="0"/>
              <a:t>的语言，常见</a:t>
            </a:r>
            <a:r>
              <a:rPr lang="en-US" altLang="zh-CN" b="1" dirty="0"/>
              <a:t>transpose</a:t>
            </a:r>
            <a:r>
              <a:rPr lang="zh-CN" altLang="en-US" b="1" dirty="0"/>
              <a:t>和</a:t>
            </a:r>
            <a:r>
              <a:rPr lang="en-US" altLang="zh-CN" b="1" dirty="0"/>
              <a:t>print</a:t>
            </a:r>
            <a:r>
              <a:rPr lang="zh-CN" altLang="en-US" b="1" dirty="0"/>
              <a:t>两个</a:t>
            </a:r>
            <a:r>
              <a:rPr lang="en-US" altLang="zh-CN" b="1" dirty="0"/>
              <a:t>’</a:t>
            </a:r>
            <a:r>
              <a:rPr lang="zh-CN" altLang="en-US" b="1" dirty="0"/>
              <a:t>函数</a:t>
            </a:r>
            <a:r>
              <a:rPr lang="en-US" altLang="zh-CN" b="1" dirty="0"/>
              <a:t>’</a:t>
            </a:r>
            <a:endParaRPr lang="zh-CN" altLang="en-US" b="1" dirty="0"/>
          </a:p>
        </p:txBody>
      </p:sp>
      <p:sp>
        <p:nvSpPr>
          <p:cNvPr id="1048742" name="文本框 2"/>
          <p:cNvSpPr txBox="1"/>
          <p:nvPr/>
        </p:nvSpPr>
        <p:spPr>
          <a:xfrm>
            <a:off x="621506" y="3350418"/>
            <a:ext cx="9086969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5"/>
              </a:rPr>
              <a:t>Kaleidoscope: Kaleidoscope Introduction and the </a:t>
            </a:r>
            <a:r>
              <a:rPr lang="en-US" altLang="zh-CN" dirty="0" err="1">
                <a:hlinkClick r:id="rId5"/>
              </a:rPr>
              <a:t>Lexer</a:t>
            </a:r>
            <a:r>
              <a:rPr lang="en-US" altLang="zh-CN" dirty="0">
                <a:hlinkClick r:id="rId5"/>
              </a:rPr>
              <a:t> — LLVM 15.0.0git documentation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Kaleidoscope: Implementing a Parser and AST — LLVM 15.0.0git documentation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16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7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8" name="文本框 5"/>
          <p:cNvSpPr txBox="1"/>
          <p:nvPr/>
        </p:nvSpPr>
        <p:spPr>
          <a:xfrm>
            <a:off x="0" y="69711"/>
            <a:ext cx="2843838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Toy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源码和</a:t>
            </a: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AST</a:t>
            </a:r>
            <a:endParaRPr lang="zh-CN" altLang="en-US" sz="3000" b="1" spc="18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54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3393"/>
            <a:ext cx="5974703" cy="4275017"/>
          </a:xfrm>
          <a:prstGeom prst="rect">
            <a:avLst/>
          </a:prstGeom>
        </p:spPr>
      </p:pic>
      <p:pic>
        <p:nvPicPr>
          <p:cNvPr id="2097155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6222"/>
            <a:ext cx="5974703" cy="1797171"/>
          </a:xfrm>
          <a:prstGeom prst="rect">
            <a:avLst/>
          </a:prstGeom>
        </p:spPr>
      </p:pic>
      <p:pic>
        <p:nvPicPr>
          <p:cNvPr id="2097156" name="图片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796222"/>
            <a:ext cx="6299200" cy="6061778"/>
          </a:xfrm>
          <a:prstGeom prst="rect">
            <a:avLst/>
          </a:prstGeom>
        </p:spPr>
      </p:pic>
      <p:pic>
        <p:nvPicPr>
          <p:cNvPr id="2097157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5" y="2603804"/>
            <a:ext cx="12118548" cy="4288472"/>
          </a:xfrm>
          <a:prstGeom prst="rect">
            <a:avLst/>
          </a:prstGeom>
        </p:spPr>
      </p:pic>
      <p:pic>
        <p:nvPicPr>
          <p:cNvPr id="209715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5" y="785811"/>
            <a:ext cx="12109830" cy="30244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16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矩形 3"/>
          <p:cNvSpPr/>
          <p:nvPr/>
        </p:nvSpPr>
        <p:spPr>
          <a:xfrm>
            <a:off x="838200" y="657224"/>
            <a:ext cx="11353800" cy="12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3" name="矩形 4"/>
          <p:cNvSpPr/>
          <p:nvPr/>
        </p:nvSpPr>
        <p:spPr>
          <a:xfrm>
            <a:off x="0" y="592931"/>
            <a:ext cx="621506" cy="12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4" name="文本框 5"/>
          <p:cNvSpPr txBox="1"/>
          <p:nvPr/>
        </p:nvSpPr>
        <p:spPr>
          <a:xfrm>
            <a:off x="0" y="69711"/>
            <a:ext cx="3964941" cy="535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MLIR</a:t>
            </a:r>
            <a:r>
              <a:rPr lang="zh-CN" altLang="en-US" sz="3000" b="1" spc="18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表达式如何生成</a:t>
            </a:r>
          </a:p>
        </p:txBody>
      </p:sp>
      <p:sp>
        <p:nvSpPr>
          <p:cNvPr id="1048755" name="矩形 12"/>
          <p:cNvSpPr/>
          <p:nvPr/>
        </p:nvSpPr>
        <p:spPr>
          <a:xfrm>
            <a:off x="335660" y="2054326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Toy</a:t>
            </a:r>
            <a:r>
              <a:rPr lang="zh-CN" altLang="en-US" sz="1600" dirty="0"/>
              <a:t>源程序</a:t>
            </a:r>
          </a:p>
        </p:txBody>
      </p:sp>
      <p:sp>
        <p:nvSpPr>
          <p:cNvPr id="1048756" name="矩形 13"/>
          <p:cNvSpPr/>
          <p:nvPr/>
        </p:nvSpPr>
        <p:spPr>
          <a:xfrm>
            <a:off x="2236185" y="2072798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Toy AST</a:t>
            </a:r>
            <a:endParaRPr lang="zh-CN" altLang="en-US" sz="1600" dirty="0"/>
          </a:p>
        </p:txBody>
      </p:sp>
      <p:sp>
        <p:nvSpPr>
          <p:cNvPr id="1048757" name="矩形 14"/>
          <p:cNvSpPr/>
          <p:nvPr/>
        </p:nvSpPr>
        <p:spPr>
          <a:xfrm>
            <a:off x="4136710" y="2072799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Toy IR</a:t>
            </a:r>
          </a:p>
          <a:p>
            <a:pPr algn="ctr"/>
            <a:r>
              <a:rPr lang="en-US" altLang="zh-CN" sz="1600" dirty="0"/>
              <a:t>MLIR</a:t>
            </a:r>
            <a:r>
              <a:rPr lang="zh-CN" altLang="en-US" sz="1600" dirty="0"/>
              <a:t>表达式</a:t>
            </a:r>
            <a:endParaRPr lang="en-US" altLang="zh-CN" sz="1600" dirty="0"/>
          </a:p>
        </p:txBody>
      </p:sp>
      <p:sp>
        <p:nvSpPr>
          <p:cNvPr id="1048758" name="矩形: 圆角 1"/>
          <p:cNvSpPr/>
          <p:nvPr/>
        </p:nvSpPr>
        <p:spPr>
          <a:xfrm>
            <a:off x="3309288" y="875897"/>
            <a:ext cx="1182254" cy="5094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Toy Dialect</a:t>
            </a:r>
            <a:endParaRPr lang="zh-CN" altLang="en-US" dirty="0"/>
          </a:p>
        </p:txBody>
      </p:sp>
      <p:sp>
        <p:nvSpPr>
          <p:cNvPr id="1048759" name="矩形 15"/>
          <p:cNvSpPr/>
          <p:nvPr/>
        </p:nvSpPr>
        <p:spPr>
          <a:xfrm>
            <a:off x="6037235" y="2072798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Lowered</a:t>
            </a:r>
          </a:p>
          <a:p>
            <a:pPr algn="ctr"/>
            <a:r>
              <a:rPr lang="en-US" altLang="zh-CN" sz="1600" dirty="0"/>
              <a:t>MLIR</a:t>
            </a:r>
            <a:r>
              <a:rPr lang="zh-CN" altLang="en-US" sz="1600" dirty="0"/>
              <a:t>表达式</a:t>
            </a:r>
          </a:p>
        </p:txBody>
      </p:sp>
      <p:sp>
        <p:nvSpPr>
          <p:cNvPr id="1048760" name="矩形 16"/>
          <p:cNvSpPr/>
          <p:nvPr/>
        </p:nvSpPr>
        <p:spPr>
          <a:xfrm>
            <a:off x="7937760" y="2073602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LLVM IR</a:t>
            </a:r>
            <a:endParaRPr lang="zh-CN" altLang="en-US" sz="1600" dirty="0"/>
          </a:p>
        </p:txBody>
      </p:sp>
      <p:sp>
        <p:nvSpPr>
          <p:cNvPr id="1048761" name="矩形 17"/>
          <p:cNvSpPr/>
          <p:nvPr/>
        </p:nvSpPr>
        <p:spPr>
          <a:xfrm>
            <a:off x="9838285" y="2072798"/>
            <a:ext cx="1299537" cy="50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目标程序</a:t>
            </a:r>
          </a:p>
        </p:txBody>
      </p:sp>
      <p:cxnSp>
        <p:nvCxnSpPr>
          <p:cNvPr id="3145785" name="直接箭头连接符 6"/>
          <p:cNvCxnSpPr>
            <a:cxnSpLocks/>
            <a:stCxn id="1048755" idx="3"/>
            <a:endCxn id="1048756" idx="1"/>
          </p:cNvCxnSpPr>
          <p:nvPr/>
        </p:nvCxnSpPr>
        <p:spPr>
          <a:xfrm>
            <a:off x="1635197" y="2309039"/>
            <a:ext cx="600988" cy="18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86" name="直接箭头连接符 19"/>
          <p:cNvCxnSpPr>
            <a:cxnSpLocks/>
            <a:stCxn id="1048756" idx="3"/>
            <a:endCxn id="1048757" idx="1"/>
          </p:cNvCxnSpPr>
          <p:nvPr/>
        </p:nvCxnSpPr>
        <p:spPr>
          <a:xfrm>
            <a:off x="3535722" y="2327511"/>
            <a:ext cx="600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87" name="直接箭头连接符 22"/>
          <p:cNvCxnSpPr>
            <a:cxnSpLocks/>
            <a:stCxn id="1048757" idx="3"/>
            <a:endCxn id="1048759" idx="1"/>
          </p:cNvCxnSpPr>
          <p:nvPr/>
        </p:nvCxnSpPr>
        <p:spPr>
          <a:xfrm flipV="1">
            <a:off x="5436247" y="2327511"/>
            <a:ext cx="600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88" name="直接箭头连接符 26"/>
          <p:cNvCxnSpPr>
            <a:cxnSpLocks/>
          </p:cNvCxnSpPr>
          <p:nvPr/>
        </p:nvCxnSpPr>
        <p:spPr>
          <a:xfrm flipV="1">
            <a:off x="7337731" y="2334741"/>
            <a:ext cx="600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89" name="直接箭头连接符 27"/>
          <p:cNvCxnSpPr>
            <a:cxnSpLocks/>
          </p:cNvCxnSpPr>
          <p:nvPr/>
        </p:nvCxnSpPr>
        <p:spPr>
          <a:xfrm flipV="1">
            <a:off x="9237297" y="2334741"/>
            <a:ext cx="600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90" name="直接箭头连接符 28"/>
          <p:cNvCxnSpPr>
            <a:cxnSpLocks/>
            <a:stCxn id="1048758" idx="2"/>
          </p:cNvCxnSpPr>
          <p:nvPr/>
        </p:nvCxnSpPr>
        <p:spPr>
          <a:xfrm>
            <a:off x="3900415" y="1385322"/>
            <a:ext cx="0" cy="932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762" name="文本框 31"/>
          <p:cNvSpPr txBox="1"/>
          <p:nvPr/>
        </p:nvSpPr>
        <p:spPr>
          <a:xfrm>
            <a:off x="3979620" y="1561248"/>
            <a:ext cx="4115416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遍历</a:t>
            </a:r>
            <a:r>
              <a:rPr lang="en-US" altLang="zh-CN" b="1" dirty="0"/>
              <a:t>AST</a:t>
            </a:r>
            <a:r>
              <a:rPr lang="zh-CN" altLang="en-US" b="1" dirty="0"/>
              <a:t>，根据节点生成对应</a:t>
            </a:r>
            <a:r>
              <a:rPr lang="en-US" altLang="zh-CN" b="1" dirty="0"/>
              <a:t>Operation</a:t>
            </a:r>
            <a:endParaRPr lang="zh-CN" altLang="en-US" b="1" dirty="0"/>
          </a:p>
        </p:txBody>
      </p:sp>
      <p:pic>
        <p:nvPicPr>
          <p:cNvPr id="2097159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5" y="2943614"/>
            <a:ext cx="11696700" cy="3800475"/>
          </a:xfrm>
          <a:prstGeom prst="rect">
            <a:avLst/>
          </a:prstGeom>
        </p:spPr>
      </p:pic>
      <p:sp>
        <p:nvSpPr>
          <p:cNvPr id="1048763" name="文本框 2"/>
          <p:cNvSpPr txBox="1"/>
          <p:nvPr/>
        </p:nvSpPr>
        <p:spPr>
          <a:xfrm>
            <a:off x="6340442" y="2962086"/>
            <a:ext cx="5052388" cy="929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1.MLIR</a:t>
            </a:r>
            <a:r>
              <a:rPr lang="zh-CN" altLang="en-US" sz="2800" b="1" dirty="0">
                <a:solidFill>
                  <a:srgbClr val="C00000"/>
                </a:solidFill>
              </a:rPr>
              <a:t>表达式如何理解？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2.TransposeOp</a:t>
            </a:r>
            <a:r>
              <a:rPr lang="zh-CN" altLang="en-US" sz="2800" b="1" dirty="0">
                <a:solidFill>
                  <a:srgbClr val="C00000"/>
                </a:solidFill>
              </a:rPr>
              <a:t>在哪里定义呢？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81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9|72.2|34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1040</Words>
  <Application>Microsoft Office PowerPoint</Application>
  <PresentationFormat>宽屏</PresentationFormat>
  <Paragraphs>259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-apple-system</vt:lpstr>
      <vt:lpstr>等线</vt:lpstr>
      <vt:lpstr>等线 Light</vt:lpstr>
      <vt:lpstr>微软雅黑</vt:lpstr>
      <vt:lpstr>Arial</vt:lpstr>
      <vt:lpstr>Calibri</vt:lpstr>
      <vt:lpstr>Tahoma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桂 中华</dc:creator>
  <cp:lastModifiedBy>Wang Lei</cp:lastModifiedBy>
  <cp:revision>3</cp:revision>
  <dcterms:created xsi:type="dcterms:W3CDTF">2022-05-31T15:53:10Z</dcterms:created>
  <dcterms:modified xsi:type="dcterms:W3CDTF">2022-09-20T06:29:51Z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85f06d3080134922ba502ec279629851</vt:lpwstr>
  </property>
</Properties>
</file>